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rimo" panose="020B0604020202020204" charset="0"/>
      <p:regular r:id="rId10"/>
    </p:embeddedFont>
    <p:embeddedFont>
      <p:font typeface="Arimo Bold" panose="020B0604020202020204" charset="0"/>
      <p:regular r:id="rId11"/>
    </p:embeddedFont>
    <p:embeddedFont>
      <p:font typeface="Calibri" panose="020F0502020204030204" pitchFamily="34" charset="0"/>
      <p:regular r:id="rId12"/>
      <p:bold r:id="rId13"/>
      <p:italic r:id="rId14"/>
      <p:boldItalic r:id="rId15"/>
    </p:embeddedFont>
    <p:embeddedFont>
      <p:font typeface="Chau Philomene"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7" d="100"/>
          <a:sy n="27" d="100"/>
        </p:scale>
        <p:origin x="10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45383"/>
            <a:ext cx="19457342" cy="4374603"/>
          </a:xfrm>
          <a:custGeom>
            <a:avLst/>
            <a:gdLst/>
            <a:ahLst/>
            <a:cxnLst/>
            <a:rect l="l" t="t" r="r" b="b"/>
            <a:pathLst>
              <a:path w="19457342" h="4374603">
                <a:moveTo>
                  <a:pt x="0" y="0"/>
                </a:moveTo>
                <a:lnTo>
                  <a:pt x="19457342" y="0"/>
                </a:lnTo>
                <a:lnTo>
                  <a:pt x="19457342" y="4374603"/>
                </a:lnTo>
                <a:lnTo>
                  <a:pt x="0" y="4374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3471" y="-221867"/>
            <a:ext cx="18441471" cy="10373327"/>
          </a:xfrm>
          <a:custGeom>
            <a:avLst/>
            <a:gdLst/>
            <a:ahLst/>
            <a:cxnLst/>
            <a:rect l="l" t="t" r="r" b="b"/>
            <a:pathLst>
              <a:path w="18441471" h="10373327">
                <a:moveTo>
                  <a:pt x="0" y="0"/>
                </a:moveTo>
                <a:lnTo>
                  <a:pt x="18441471" y="0"/>
                </a:lnTo>
                <a:lnTo>
                  <a:pt x="18441471" y="10373327"/>
                </a:lnTo>
                <a:lnTo>
                  <a:pt x="0" y="10373327"/>
                </a:lnTo>
                <a:lnTo>
                  <a:pt x="0" y="0"/>
                </a:lnTo>
                <a:close/>
              </a:path>
            </a:pathLst>
          </a:custGeom>
          <a:blipFill>
            <a:blip r:embed="rId4">
              <a:alphaModFix amt="8999"/>
              <a:extLst>
                <a:ext uri="{96DAC541-7B7A-43D3-8B79-37D633B846F1}">
                  <asvg:svgBlip xmlns:asvg="http://schemas.microsoft.com/office/drawing/2016/SVG/main" r:embed="rId5"/>
                </a:ext>
              </a:extLst>
            </a:blip>
            <a:stretch>
              <a:fillRect t="-45114" b="-45114"/>
            </a:stretch>
          </a:blipFill>
        </p:spPr>
      </p:sp>
      <p:grpSp>
        <p:nvGrpSpPr>
          <p:cNvPr id="4" name="Group 4"/>
          <p:cNvGrpSpPr/>
          <p:nvPr/>
        </p:nvGrpSpPr>
        <p:grpSpPr>
          <a:xfrm>
            <a:off x="1068966" y="954197"/>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1B3D65"/>
            </a:soli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5400000">
            <a:off x="797071" y="-294492"/>
            <a:ext cx="651198" cy="1846180"/>
          </a:xfrm>
          <a:custGeom>
            <a:avLst/>
            <a:gdLst/>
            <a:ahLst/>
            <a:cxnLst/>
            <a:rect l="l" t="t" r="r" b="b"/>
            <a:pathLst>
              <a:path w="651198" h="1846180">
                <a:moveTo>
                  <a:pt x="0" y="0"/>
                </a:moveTo>
                <a:lnTo>
                  <a:pt x="651198" y="0"/>
                </a:lnTo>
                <a:lnTo>
                  <a:pt x="651198" y="1846180"/>
                </a:lnTo>
                <a:lnTo>
                  <a:pt x="0" y="1846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5332631" y="1090889"/>
            <a:ext cx="2206258" cy="4239803"/>
          </a:xfrm>
          <a:custGeom>
            <a:avLst/>
            <a:gdLst/>
            <a:ahLst/>
            <a:cxnLst/>
            <a:rect l="l" t="t" r="r" b="b"/>
            <a:pathLst>
              <a:path w="2206258" h="4239803">
                <a:moveTo>
                  <a:pt x="0" y="0"/>
                </a:moveTo>
                <a:lnTo>
                  <a:pt x="2206258" y="0"/>
                </a:lnTo>
                <a:lnTo>
                  <a:pt x="2206258" y="4239803"/>
                </a:lnTo>
                <a:lnTo>
                  <a:pt x="0" y="4239803"/>
                </a:lnTo>
                <a:lnTo>
                  <a:pt x="0" y="0"/>
                </a:lnTo>
                <a:close/>
              </a:path>
            </a:pathLst>
          </a:custGeom>
          <a:blipFill>
            <a:blip r:embed="rId8"/>
            <a:stretch>
              <a:fillRect/>
            </a:stretch>
          </a:blipFill>
        </p:spPr>
      </p:sp>
      <p:sp>
        <p:nvSpPr>
          <p:cNvPr id="9" name="Freeform 9"/>
          <p:cNvSpPr/>
          <p:nvPr/>
        </p:nvSpPr>
        <p:spPr>
          <a:xfrm rot="5400000">
            <a:off x="16805143" y="511879"/>
            <a:ext cx="2175528" cy="708035"/>
          </a:xfrm>
          <a:custGeom>
            <a:avLst/>
            <a:gdLst/>
            <a:ahLst/>
            <a:cxnLst/>
            <a:rect l="l" t="t" r="r" b="b"/>
            <a:pathLst>
              <a:path w="2175528" h="708035">
                <a:moveTo>
                  <a:pt x="0" y="0"/>
                </a:moveTo>
                <a:lnTo>
                  <a:pt x="2175528" y="0"/>
                </a:lnTo>
                <a:lnTo>
                  <a:pt x="2175528" y="708036"/>
                </a:lnTo>
                <a:lnTo>
                  <a:pt x="0" y="70803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2681883" y="5999939"/>
            <a:ext cx="13054356" cy="2786113"/>
          </a:xfrm>
          <a:prstGeom prst="rect">
            <a:avLst/>
          </a:prstGeom>
        </p:spPr>
        <p:txBody>
          <a:bodyPr lIns="0" tIns="0" rIns="0" bIns="0" rtlCol="0" anchor="t">
            <a:spAutoFit/>
          </a:bodyPr>
          <a:lstStyle/>
          <a:p>
            <a:pPr algn="ctr">
              <a:lnSpc>
                <a:spcPts val="5509"/>
              </a:lnSpc>
            </a:pPr>
            <a:r>
              <a:rPr lang="en-US" sz="3935">
                <a:solidFill>
                  <a:srgbClr val="FFFFFF"/>
                </a:solidFill>
                <a:latin typeface="Arimo"/>
                <a:ea typeface="Arimo"/>
                <a:cs typeface="Arimo"/>
                <a:sym typeface="Arimo"/>
              </a:rPr>
              <a:t>Hani Astrid Yuniar, Aan Yuliyanto, Irma Sofiasyari, Suci Muzfirah, Tommy Noviyanto, Faturochman</a:t>
            </a:r>
          </a:p>
          <a:p>
            <a:pPr algn="ctr">
              <a:lnSpc>
                <a:spcPts val="5509"/>
              </a:lnSpc>
            </a:pPr>
            <a:r>
              <a:rPr lang="en-US" sz="3935">
                <a:solidFill>
                  <a:srgbClr val="FFFFFF"/>
                </a:solidFill>
                <a:latin typeface="Arimo"/>
                <a:ea typeface="Arimo"/>
                <a:cs typeface="Arimo"/>
                <a:sym typeface="Arimo"/>
              </a:rPr>
              <a:t>Institut Pangeran Dharma Kusuma</a:t>
            </a:r>
          </a:p>
          <a:p>
            <a:pPr algn="ctr">
              <a:lnSpc>
                <a:spcPts val="5509"/>
              </a:lnSpc>
              <a:spcBef>
                <a:spcPct val="0"/>
              </a:spcBef>
            </a:pPr>
            <a:r>
              <a:rPr lang="en-US" sz="3935">
                <a:solidFill>
                  <a:srgbClr val="FFFFFF"/>
                </a:solidFill>
                <a:latin typeface="Arimo"/>
                <a:ea typeface="Arimo"/>
                <a:cs typeface="Arimo"/>
                <a:sym typeface="Arimo"/>
              </a:rPr>
              <a:t>Institut Agama Islam Pangeran Dharma Kusuma</a:t>
            </a:r>
          </a:p>
        </p:txBody>
      </p:sp>
      <p:sp>
        <p:nvSpPr>
          <p:cNvPr id="11" name="Freeform 11"/>
          <p:cNvSpPr/>
          <p:nvPr/>
        </p:nvSpPr>
        <p:spPr>
          <a:xfrm flipH="1">
            <a:off x="475625" y="5911657"/>
            <a:ext cx="2206258" cy="4239803"/>
          </a:xfrm>
          <a:custGeom>
            <a:avLst/>
            <a:gdLst/>
            <a:ahLst/>
            <a:cxnLst/>
            <a:rect l="l" t="t" r="r" b="b"/>
            <a:pathLst>
              <a:path w="2206258" h="4239803">
                <a:moveTo>
                  <a:pt x="2206258" y="0"/>
                </a:moveTo>
                <a:lnTo>
                  <a:pt x="0" y="0"/>
                </a:lnTo>
                <a:lnTo>
                  <a:pt x="0" y="4239803"/>
                </a:lnTo>
                <a:lnTo>
                  <a:pt x="2206258" y="4239803"/>
                </a:lnTo>
                <a:lnTo>
                  <a:pt x="2206258" y="0"/>
                </a:lnTo>
                <a:close/>
              </a:path>
            </a:pathLst>
          </a:custGeom>
          <a:blipFill>
            <a:blip r:embed="rId8"/>
            <a:stretch>
              <a:fillRect/>
            </a:stretch>
          </a:blipFill>
        </p:spPr>
      </p:sp>
      <p:sp>
        <p:nvSpPr>
          <p:cNvPr id="12" name="Freeform 12"/>
          <p:cNvSpPr/>
          <p:nvPr/>
        </p:nvSpPr>
        <p:spPr>
          <a:xfrm rot="5400000" flipH="1" flipV="1">
            <a:off x="16644218" y="8709595"/>
            <a:ext cx="651198" cy="1846180"/>
          </a:xfrm>
          <a:custGeom>
            <a:avLst/>
            <a:gdLst/>
            <a:ahLst/>
            <a:cxnLst/>
            <a:rect l="l" t="t" r="r" b="b"/>
            <a:pathLst>
              <a:path w="651198" h="1846180">
                <a:moveTo>
                  <a:pt x="651198" y="1846179"/>
                </a:moveTo>
                <a:lnTo>
                  <a:pt x="0" y="1846179"/>
                </a:lnTo>
                <a:lnTo>
                  <a:pt x="0" y="0"/>
                </a:lnTo>
                <a:lnTo>
                  <a:pt x="651198" y="0"/>
                </a:lnTo>
                <a:lnTo>
                  <a:pt x="651198" y="184617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612139" y="9604266"/>
            <a:ext cx="2175528" cy="708035"/>
          </a:xfrm>
          <a:custGeom>
            <a:avLst/>
            <a:gdLst/>
            <a:ahLst/>
            <a:cxnLst/>
            <a:rect l="l" t="t" r="r" b="b"/>
            <a:pathLst>
              <a:path w="2175528" h="708035">
                <a:moveTo>
                  <a:pt x="0" y="0"/>
                </a:moveTo>
                <a:lnTo>
                  <a:pt x="2175528" y="0"/>
                </a:lnTo>
                <a:lnTo>
                  <a:pt x="2175528" y="708035"/>
                </a:lnTo>
                <a:lnTo>
                  <a:pt x="0" y="7080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1410719" y="1903846"/>
            <a:ext cx="15313090" cy="4081783"/>
          </a:xfrm>
          <a:prstGeom prst="rect">
            <a:avLst/>
          </a:prstGeom>
        </p:spPr>
        <p:txBody>
          <a:bodyPr lIns="0" tIns="0" rIns="0" bIns="0" rtlCol="0" anchor="t">
            <a:spAutoFit/>
          </a:bodyPr>
          <a:lstStyle/>
          <a:p>
            <a:pPr algn="ctr">
              <a:lnSpc>
                <a:spcPts val="8119"/>
              </a:lnSpc>
              <a:spcBef>
                <a:spcPct val="0"/>
              </a:spcBef>
            </a:pPr>
            <a:r>
              <a:rPr lang="en-US" sz="5799" dirty="0">
                <a:solidFill>
                  <a:srgbClr val="FFFFFF"/>
                </a:solidFill>
                <a:latin typeface="Chau Philomene"/>
                <a:ea typeface="Chau Philomene"/>
                <a:cs typeface="Chau Philomene"/>
                <a:sym typeface="Chau Philomene"/>
              </a:rPr>
              <a:t>The Effect of Jigsaw Type Cooperative Learning Model with Mind Mapping Assistance in Improving Critical Thinking Skills of Elementary School Students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471" y="-221867"/>
            <a:ext cx="18441471" cy="10373327"/>
          </a:xfrm>
          <a:custGeom>
            <a:avLst/>
            <a:gdLst/>
            <a:ahLst/>
            <a:cxnLst/>
            <a:rect l="l" t="t" r="r" b="b"/>
            <a:pathLst>
              <a:path w="18441471" h="10373327">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t="-45114" b="-45114"/>
            </a:stretch>
          </a:blipFill>
        </p:spPr>
      </p:sp>
      <p:sp>
        <p:nvSpPr>
          <p:cNvPr id="3" name="Freeform 3"/>
          <p:cNvSpPr/>
          <p:nvPr/>
        </p:nvSpPr>
        <p:spPr>
          <a:xfrm>
            <a:off x="3096464" y="8575293"/>
            <a:ext cx="15226645" cy="3423414"/>
          </a:xfrm>
          <a:custGeom>
            <a:avLst/>
            <a:gdLst/>
            <a:ahLst/>
            <a:cxnLst/>
            <a:rect l="l" t="t" r="r" b="b"/>
            <a:pathLst>
              <a:path w="15226645" h="3423414">
                <a:moveTo>
                  <a:pt x="0" y="0"/>
                </a:moveTo>
                <a:lnTo>
                  <a:pt x="15226646" y="0"/>
                </a:lnTo>
                <a:lnTo>
                  <a:pt x="15226646"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646763" y="0"/>
            <a:ext cx="3990288" cy="10287000"/>
            <a:chOff x="0" y="0"/>
            <a:chExt cx="1050940" cy="2709333"/>
          </a:xfrm>
        </p:grpSpPr>
        <p:sp>
          <p:nvSpPr>
            <p:cNvPr id="5" name="Freeform 5"/>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6" name="TextBox 6"/>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002934" y="4114800"/>
            <a:ext cx="4702629" cy="4114800"/>
          </a:xfrm>
          <a:custGeom>
            <a:avLst/>
            <a:gdLst/>
            <a:ahLst/>
            <a:cxnLst/>
            <a:rect l="l" t="t" r="r" b="b"/>
            <a:pathLst>
              <a:path w="4702629" h="4114800">
                <a:moveTo>
                  <a:pt x="0" y="0"/>
                </a:moveTo>
                <a:lnTo>
                  <a:pt x="4702629" y="0"/>
                </a:lnTo>
                <a:lnTo>
                  <a:pt x="4702629"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sp>
      <p:sp>
        <p:nvSpPr>
          <p:cNvPr id="8" name="Freeform 8"/>
          <p:cNvSpPr/>
          <p:nvPr/>
        </p:nvSpPr>
        <p:spPr>
          <a:xfrm>
            <a:off x="-1002934" y="-221867"/>
            <a:ext cx="4702629" cy="4114800"/>
          </a:xfrm>
          <a:custGeom>
            <a:avLst/>
            <a:gdLst/>
            <a:ahLst/>
            <a:cxnLst/>
            <a:rect l="l" t="t" r="r" b="b"/>
            <a:pathLst>
              <a:path w="4702629" h="4114800">
                <a:moveTo>
                  <a:pt x="0" y="0"/>
                </a:moveTo>
                <a:lnTo>
                  <a:pt x="4702629" y="0"/>
                </a:lnTo>
                <a:lnTo>
                  <a:pt x="4702629"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8001000" y="127000"/>
            <a:ext cx="5037486" cy="1030282"/>
          </a:xfrm>
          <a:prstGeom prst="rect">
            <a:avLst/>
          </a:prstGeom>
        </p:spPr>
        <p:txBody>
          <a:bodyPr wrap="square" lIns="0" tIns="0" rIns="0" bIns="0" rtlCol="0" anchor="t">
            <a:spAutoFit/>
          </a:bodyPr>
          <a:lstStyle/>
          <a:p>
            <a:pPr algn="ctr">
              <a:lnSpc>
                <a:spcPts val="8820"/>
              </a:lnSpc>
              <a:spcBef>
                <a:spcPct val="0"/>
              </a:spcBef>
            </a:pPr>
            <a:r>
              <a:rPr lang="en-US" sz="6300" b="1" dirty="0">
                <a:solidFill>
                  <a:srgbClr val="1B3D65"/>
                </a:solidFill>
                <a:latin typeface="Arimo Bold"/>
                <a:ea typeface="Arimo Bold"/>
                <a:cs typeface="Arimo Bold"/>
                <a:sym typeface="Arimo Bold"/>
              </a:rPr>
              <a:t>Introduction</a:t>
            </a:r>
          </a:p>
        </p:txBody>
      </p:sp>
      <p:sp>
        <p:nvSpPr>
          <p:cNvPr id="10" name="Freeform 10"/>
          <p:cNvSpPr/>
          <p:nvPr/>
        </p:nvSpPr>
        <p:spPr>
          <a:xfrm>
            <a:off x="-623576" y="8229600"/>
            <a:ext cx="4702629" cy="41148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3398080" y="1148064"/>
            <a:ext cx="14623415" cy="8259124"/>
          </a:xfrm>
          <a:prstGeom prst="rect">
            <a:avLst/>
          </a:prstGeom>
        </p:spPr>
        <p:txBody>
          <a:bodyPr lIns="0" tIns="0" rIns="0" bIns="0" rtlCol="0" anchor="t">
            <a:spAutoFit/>
          </a:bodyPr>
          <a:lstStyle/>
          <a:p>
            <a:pPr marL="720599" lvl="1" indent="-360299" algn="l">
              <a:lnSpc>
                <a:spcPts val="4672"/>
              </a:lnSpc>
              <a:spcBef>
                <a:spcPct val="0"/>
              </a:spcBef>
              <a:buAutoNum type="arabicPeriod"/>
            </a:pPr>
            <a:r>
              <a:rPr lang="en-US" sz="3337" b="1">
                <a:solidFill>
                  <a:srgbClr val="1B3D65"/>
                </a:solidFill>
                <a:latin typeface="Arimo Bold"/>
                <a:ea typeface="Arimo Bold"/>
                <a:cs typeface="Arimo Bold"/>
                <a:sym typeface="Arimo Bold"/>
              </a:rPr>
              <a:t>Education is the most valuable asset for this nation. </a:t>
            </a:r>
            <a:r>
              <a:rPr lang="en-US" sz="3337">
                <a:solidFill>
                  <a:srgbClr val="1B3D65"/>
                </a:solidFill>
                <a:latin typeface="Arimo"/>
                <a:ea typeface="Arimo"/>
                <a:cs typeface="Arimo"/>
                <a:sym typeface="Arimo"/>
              </a:rPr>
              <a:t>Education in elementary school is the most essential thing that is used as a guide for further education. The education process is expected to run optimally and with quality.</a:t>
            </a:r>
          </a:p>
          <a:p>
            <a:pPr marL="720599" lvl="1" indent="-360299" algn="l">
              <a:lnSpc>
                <a:spcPts val="4672"/>
              </a:lnSpc>
              <a:spcBef>
                <a:spcPct val="0"/>
              </a:spcBef>
              <a:buAutoNum type="arabicPeriod"/>
            </a:pPr>
            <a:r>
              <a:rPr lang="en-US" sz="3337" b="1">
                <a:solidFill>
                  <a:srgbClr val="1B3D65"/>
                </a:solidFill>
                <a:latin typeface="Arimo Bold"/>
                <a:ea typeface="Arimo Bold"/>
                <a:cs typeface="Arimo Bold"/>
                <a:sym typeface="Arimo Bold"/>
              </a:rPr>
              <a:t>However,nowadays, there are many problems</a:t>
            </a:r>
            <a:r>
              <a:rPr lang="en-US" sz="3337">
                <a:solidFill>
                  <a:srgbClr val="1B3D65"/>
                </a:solidFill>
                <a:latin typeface="Arimo"/>
                <a:ea typeface="Arimo"/>
                <a:cs typeface="Arimo"/>
                <a:sym typeface="Arimo"/>
              </a:rPr>
              <a:t> that students experience, such as difficulty solving problems, dependence on giving answers, low ability to argue, lack of creativity, and many other problems .</a:t>
            </a:r>
          </a:p>
          <a:p>
            <a:pPr marL="720599" lvl="1" indent="-360299" algn="l">
              <a:lnSpc>
                <a:spcPts val="4672"/>
              </a:lnSpc>
              <a:spcBef>
                <a:spcPct val="0"/>
              </a:spcBef>
              <a:buAutoNum type="arabicPeriod"/>
            </a:pPr>
            <a:r>
              <a:rPr lang="en-US" sz="3337" b="1">
                <a:solidFill>
                  <a:srgbClr val="1B3D65"/>
                </a:solidFill>
                <a:latin typeface="Arimo Bold"/>
                <a:ea typeface="Arimo Bold"/>
                <a:cs typeface="Arimo Bold"/>
                <a:sym typeface="Arimo Bold"/>
              </a:rPr>
              <a:t>To overcome this problem</a:t>
            </a:r>
            <a:r>
              <a:rPr lang="en-US" sz="3337">
                <a:solidFill>
                  <a:srgbClr val="1B3D65"/>
                </a:solidFill>
                <a:latin typeface="Arimo"/>
                <a:ea typeface="Arimo"/>
                <a:cs typeface="Arimo"/>
                <a:sym typeface="Arimo"/>
              </a:rPr>
              <a:t>, teachers apply learning methods that encourage students to think critically because if students have the ability they will more easily solve a problem</a:t>
            </a:r>
          </a:p>
          <a:p>
            <a:pPr marL="720599" lvl="1" indent="-360299" algn="l">
              <a:lnSpc>
                <a:spcPts val="4672"/>
              </a:lnSpc>
              <a:spcBef>
                <a:spcPct val="0"/>
              </a:spcBef>
              <a:buAutoNum type="arabicPeriod"/>
            </a:pPr>
            <a:r>
              <a:rPr lang="en-US" sz="3337">
                <a:solidFill>
                  <a:srgbClr val="1B3D65"/>
                </a:solidFill>
                <a:latin typeface="Arimo"/>
                <a:ea typeface="Arimo"/>
                <a:cs typeface="Arimo"/>
                <a:sym typeface="Arimo"/>
              </a:rPr>
              <a:t>In order to improve students’ critical thinking skills in classroom learning, it is a good idea for teachers to apply more exciting models. One of them is by using a</a:t>
            </a:r>
            <a:r>
              <a:rPr lang="en-US" sz="3337" b="1">
                <a:solidFill>
                  <a:srgbClr val="1B3D65"/>
                </a:solidFill>
                <a:latin typeface="Arimo Bold"/>
                <a:ea typeface="Arimo Bold"/>
                <a:cs typeface="Arimo Bold"/>
                <a:sym typeface="Arimo Bold"/>
              </a:rPr>
              <a:t> jigsaw type coopetarive learning model with mind mapping assistance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471" y="-221867"/>
            <a:ext cx="18441471" cy="10373327"/>
          </a:xfrm>
          <a:custGeom>
            <a:avLst/>
            <a:gdLst/>
            <a:ahLst/>
            <a:cxnLst/>
            <a:rect l="l" t="t" r="r" b="b"/>
            <a:pathLst>
              <a:path w="18441471" h="10373327">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t="-45114" b="-45114"/>
            </a:stretch>
          </a:blipFill>
        </p:spPr>
      </p:sp>
      <p:grpSp>
        <p:nvGrpSpPr>
          <p:cNvPr id="3" name="Group 3"/>
          <p:cNvGrpSpPr/>
          <p:nvPr/>
        </p:nvGrpSpPr>
        <p:grpSpPr>
          <a:xfrm rot="5400000">
            <a:off x="1332774" y="-6394067"/>
            <a:ext cx="5457808" cy="12344400"/>
            <a:chOff x="0" y="0"/>
            <a:chExt cx="7277077" cy="16459200"/>
          </a:xfrm>
        </p:grpSpPr>
        <p:grpSp>
          <p:nvGrpSpPr>
            <p:cNvPr id="4" name="Group 4"/>
            <p:cNvGrpSpPr/>
            <p:nvPr/>
          </p:nvGrpSpPr>
          <p:grpSpPr>
            <a:xfrm>
              <a:off x="474894" y="0"/>
              <a:ext cx="5320384" cy="13716000"/>
              <a:chOff x="0" y="0"/>
              <a:chExt cx="1050940" cy="2709333"/>
            </a:xfrm>
          </p:grpSpPr>
          <p:sp>
            <p:nvSpPr>
              <p:cNvPr id="5" name="Freeform 5"/>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6" name="TextBox 6"/>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8" name="Freeform 8"/>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9" name="Freeform 9"/>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grpSp>
      <p:grpSp>
        <p:nvGrpSpPr>
          <p:cNvPr id="10" name="Group 10"/>
          <p:cNvGrpSpPr/>
          <p:nvPr/>
        </p:nvGrpSpPr>
        <p:grpSpPr>
          <a:xfrm rot="5400000">
            <a:off x="11258636" y="-6394067"/>
            <a:ext cx="5457808" cy="12344400"/>
            <a:chOff x="0" y="0"/>
            <a:chExt cx="7277077" cy="16459200"/>
          </a:xfrm>
        </p:grpSpPr>
        <p:grpSp>
          <p:nvGrpSpPr>
            <p:cNvPr id="11" name="Group 11"/>
            <p:cNvGrpSpPr/>
            <p:nvPr/>
          </p:nvGrpSpPr>
          <p:grpSpPr>
            <a:xfrm>
              <a:off x="474894" y="0"/>
              <a:ext cx="5320384" cy="13716000"/>
              <a:chOff x="0" y="0"/>
              <a:chExt cx="1050940" cy="2709333"/>
            </a:xfrm>
          </p:grpSpPr>
          <p:sp>
            <p:nvSpPr>
              <p:cNvPr id="12" name="Freeform 12"/>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13" name="TextBox 13"/>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15" name="Freeform 15"/>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16" name="Freeform 16"/>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grpSp>
      <p:grpSp>
        <p:nvGrpSpPr>
          <p:cNvPr id="17" name="Group 17"/>
          <p:cNvGrpSpPr/>
          <p:nvPr/>
        </p:nvGrpSpPr>
        <p:grpSpPr>
          <a:xfrm>
            <a:off x="1670409" y="1631233"/>
            <a:ext cx="16407854" cy="3827744"/>
            <a:chOff x="0" y="0"/>
            <a:chExt cx="4321410" cy="1008130"/>
          </a:xfrm>
        </p:grpSpPr>
        <p:sp>
          <p:nvSpPr>
            <p:cNvPr id="18" name="Freeform 18"/>
            <p:cNvSpPr/>
            <p:nvPr/>
          </p:nvSpPr>
          <p:spPr>
            <a:xfrm>
              <a:off x="0" y="0"/>
              <a:ext cx="4321410" cy="1008130"/>
            </a:xfrm>
            <a:custGeom>
              <a:avLst/>
              <a:gdLst/>
              <a:ahLst/>
              <a:cxnLst/>
              <a:rect l="l" t="t" r="r" b="b"/>
              <a:pathLst>
                <a:path w="4321410" h="1008130">
                  <a:moveTo>
                    <a:pt x="0" y="0"/>
                  </a:moveTo>
                  <a:lnTo>
                    <a:pt x="4321410" y="0"/>
                  </a:lnTo>
                  <a:lnTo>
                    <a:pt x="4321410" y="1008130"/>
                  </a:lnTo>
                  <a:lnTo>
                    <a:pt x="0" y="1008130"/>
                  </a:lnTo>
                  <a:close/>
                </a:path>
              </a:pathLst>
            </a:custGeom>
            <a:solidFill>
              <a:srgbClr val="FFFFFF"/>
            </a:solidFill>
            <a:ln w="76200" cap="sq">
              <a:solidFill>
                <a:srgbClr val="384C64"/>
              </a:solidFill>
              <a:prstDash val="solid"/>
              <a:miter/>
            </a:ln>
          </p:spPr>
        </p:sp>
        <p:sp>
          <p:nvSpPr>
            <p:cNvPr id="19" name="TextBox 19"/>
            <p:cNvSpPr txBox="1"/>
            <p:nvPr/>
          </p:nvSpPr>
          <p:spPr>
            <a:xfrm>
              <a:off x="0" y="-47625"/>
              <a:ext cx="4321410" cy="105575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70409" y="5553449"/>
            <a:ext cx="16407854" cy="4598011"/>
            <a:chOff x="0" y="0"/>
            <a:chExt cx="4321410" cy="1210999"/>
          </a:xfrm>
        </p:grpSpPr>
        <p:sp>
          <p:nvSpPr>
            <p:cNvPr id="21" name="Freeform 21"/>
            <p:cNvSpPr/>
            <p:nvPr/>
          </p:nvSpPr>
          <p:spPr>
            <a:xfrm>
              <a:off x="0" y="0"/>
              <a:ext cx="4321410" cy="1210999"/>
            </a:xfrm>
            <a:custGeom>
              <a:avLst/>
              <a:gdLst/>
              <a:ahLst/>
              <a:cxnLst/>
              <a:rect l="l" t="t" r="r" b="b"/>
              <a:pathLst>
                <a:path w="4321410" h="1210999">
                  <a:moveTo>
                    <a:pt x="0" y="0"/>
                  </a:moveTo>
                  <a:lnTo>
                    <a:pt x="4321410" y="0"/>
                  </a:lnTo>
                  <a:lnTo>
                    <a:pt x="4321410" y="1210999"/>
                  </a:lnTo>
                  <a:lnTo>
                    <a:pt x="0" y="1210999"/>
                  </a:lnTo>
                  <a:close/>
                </a:path>
              </a:pathLst>
            </a:custGeom>
            <a:solidFill>
              <a:srgbClr val="FFFFFF"/>
            </a:solidFill>
            <a:ln w="76200" cap="sq">
              <a:solidFill>
                <a:srgbClr val="384C64"/>
              </a:solidFill>
              <a:prstDash val="solid"/>
              <a:miter/>
            </a:ln>
          </p:spPr>
        </p:sp>
        <p:sp>
          <p:nvSpPr>
            <p:cNvPr id="22" name="TextBox 22"/>
            <p:cNvSpPr txBox="1"/>
            <p:nvPr/>
          </p:nvSpPr>
          <p:spPr>
            <a:xfrm>
              <a:off x="0" y="-47625"/>
              <a:ext cx="4321410" cy="1258624"/>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94230" y="1788889"/>
            <a:ext cx="984119" cy="984119"/>
            <a:chOff x="0" y="0"/>
            <a:chExt cx="259192" cy="259192"/>
          </a:xfrm>
        </p:grpSpPr>
        <p:sp>
          <p:nvSpPr>
            <p:cNvPr id="24" name="Freeform 24"/>
            <p:cNvSpPr/>
            <p:nvPr/>
          </p:nvSpPr>
          <p:spPr>
            <a:xfrm>
              <a:off x="0" y="0"/>
              <a:ext cx="259192" cy="259192"/>
            </a:xfrm>
            <a:custGeom>
              <a:avLst/>
              <a:gdLst/>
              <a:ahLst/>
              <a:cxnLst/>
              <a:rect l="l" t="t" r="r" b="b"/>
              <a:pathLst>
                <a:path w="259192" h="259192">
                  <a:moveTo>
                    <a:pt x="0" y="0"/>
                  </a:moveTo>
                  <a:lnTo>
                    <a:pt x="259192" y="0"/>
                  </a:lnTo>
                  <a:lnTo>
                    <a:pt x="259192" y="259192"/>
                  </a:lnTo>
                  <a:lnTo>
                    <a:pt x="0" y="259192"/>
                  </a:lnTo>
                  <a:close/>
                </a:path>
              </a:pathLst>
            </a:custGeom>
            <a:solidFill>
              <a:srgbClr val="1B3D65"/>
            </a:solidFill>
          </p:spPr>
        </p:sp>
        <p:sp>
          <p:nvSpPr>
            <p:cNvPr id="25" name="TextBox 25"/>
            <p:cNvSpPr txBox="1"/>
            <p:nvPr/>
          </p:nvSpPr>
          <p:spPr>
            <a:xfrm>
              <a:off x="0" y="-104775"/>
              <a:ext cx="259192" cy="363967"/>
            </a:xfrm>
            <a:prstGeom prst="rect">
              <a:avLst/>
            </a:prstGeom>
          </p:spPr>
          <p:txBody>
            <a:bodyPr lIns="50800" tIns="50800" rIns="50800" bIns="50800" rtlCol="0" anchor="ctr"/>
            <a:lstStyle/>
            <a:p>
              <a:pPr algn="ctr">
                <a:lnSpc>
                  <a:spcPts val="6019"/>
                </a:lnSpc>
              </a:pPr>
              <a:r>
                <a:rPr lang="en-US" sz="4299" b="1">
                  <a:solidFill>
                    <a:srgbClr val="FFFFFF"/>
                  </a:solidFill>
                  <a:latin typeface="Arimo Bold"/>
                  <a:ea typeface="Arimo Bold"/>
                  <a:cs typeface="Arimo Bold"/>
                  <a:sym typeface="Arimo Bold"/>
                </a:rPr>
                <a:t>1</a:t>
              </a:r>
            </a:p>
          </p:txBody>
        </p:sp>
      </p:grpSp>
      <p:grpSp>
        <p:nvGrpSpPr>
          <p:cNvPr id="26" name="Group 26"/>
          <p:cNvGrpSpPr/>
          <p:nvPr/>
        </p:nvGrpSpPr>
        <p:grpSpPr>
          <a:xfrm>
            <a:off x="194230" y="5958677"/>
            <a:ext cx="984119" cy="984119"/>
            <a:chOff x="0" y="0"/>
            <a:chExt cx="259192" cy="259192"/>
          </a:xfrm>
        </p:grpSpPr>
        <p:sp>
          <p:nvSpPr>
            <p:cNvPr id="27" name="Freeform 27"/>
            <p:cNvSpPr/>
            <p:nvPr/>
          </p:nvSpPr>
          <p:spPr>
            <a:xfrm>
              <a:off x="0" y="0"/>
              <a:ext cx="259192" cy="259192"/>
            </a:xfrm>
            <a:custGeom>
              <a:avLst/>
              <a:gdLst/>
              <a:ahLst/>
              <a:cxnLst/>
              <a:rect l="l" t="t" r="r" b="b"/>
              <a:pathLst>
                <a:path w="259192" h="259192">
                  <a:moveTo>
                    <a:pt x="0" y="0"/>
                  </a:moveTo>
                  <a:lnTo>
                    <a:pt x="259192" y="0"/>
                  </a:lnTo>
                  <a:lnTo>
                    <a:pt x="259192" y="259192"/>
                  </a:lnTo>
                  <a:lnTo>
                    <a:pt x="0" y="259192"/>
                  </a:lnTo>
                  <a:close/>
                </a:path>
              </a:pathLst>
            </a:custGeom>
            <a:solidFill>
              <a:srgbClr val="1B3D65"/>
            </a:solidFill>
          </p:spPr>
        </p:sp>
        <p:sp>
          <p:nvSpPr>
            <p:cNvPr id="28" name="TextBox 28"/>
            <p:cNvSpPr txBox="1"/>
            <p:nvPr/>
          </p:nvSpPr>
          <p:spPr>
            <a:xfrm>
              <a:off x="0" y="-104775"/>
              <a:ext cx="259192" cy="363967"/>
            </a:xfrm>
            <a:prstGeom prst="rect">
              <a:avLst/>
            </a:prstGeom>
          </p:spPr>
          <p:txBody>
            <a:bodyPr lIns="50800" tIns="50800" rIns="50800" bIns="50800" rtlCol="0" anchor="ctr"/>
            <a:lstStyle/>
            <a:p>
              <a:pPr algn="ctr">
                <a:lnSpc>
                  <a:spcPts val="6019"/>
                </a:lnSpc>
              </a:pPr>
              <a:r>
                <a:rPr lang="en-US" sz="4299" b="1">
                  <a:solidFill>
                    <a:srgbClr val="FFFFFF"/>
                  </a:solidFill>
                  <a:latin typeface="Arimo Bold"/>
                  <a:ea typeface="Arimo Bold"/>
                  <a:cs typeface="Arimo Bold"/>
                  <a:sym typeface="Arimo Bold"/>
                </a:rPr>
                <a:t>2</a:t>
              </a:r>
            </a:p>
          </p:txBody>
        </p:sp>
      </p:grpSp>
      <p:sp>
        <p:nvSpPr>
          <p:cNvPr id="29" name="TextBox 29"/>
          <p:cNvSpPr txBox="1"/>
          <p:nvPr/>
        </p:nvSpPr>
        <p:spPr>
          <a:xfrm>
            <a:off x="5510347" y="16513"/>
            <a:ext cx="7113836" cy="1255380"/>
          </a:xfrm>
          <a:prstGeom prst="rect">
            <a:avLst/>
          </a:prstGeom>
        </p:spPr>
        <p:txBody>
          <a:bodyPr lIns="0" tIns="0" rIns="0" bIns="0" rtlCol="0" anchor="t">
            <a:spAutoFit/>
          </a:bodyPr>
          <a:lstStyle/>
          <a:p>
            <a:pPr algn="ctr">
              <a:lnSpc>
                <a:spcPts val="10080"/>
              </a:lnSpc>
              <a:spcBef>
                <a:spcPct val="0"/>
              </a:spcBef>
            </a:pPr>
            <a:r>
              <a:rPr lang="en-US" sz="7200" b="1">
                <a:solidFill>
                  <a:srgbClr val="FFFFFF"/>
                </a:solidFill>
                <a:latin typeface="Arimo Bold"/>
                <a:ea typeface="Arimo Bold"/>
                <a:cs typeface="Arimo Bold"/>
                <a:sym typeface="Arimo Bold"/>
              </a:rPr>
              <a:t>Literatur Riview </a:t>
            </a:r>
          </a:p>
        </p:txBody>
      </p:sp>
      <p:sp>
        <p:nvSpPr>
          <p:cNvPr id="30" name="TextBox 30"/>
          <p:cNvSpPr txBox="1"/>
          <p:nvPr/>
        </p:nvSpPr>
        <p:spPr>
          <a:xfrm>
            <a:off x="1902855" y="1643675"/>
            <a:ext cx="14793542" cy="2775390"/>
          </a:xfrm>
          <a:prstGeom prst="rect">
            <a:avLst/>
          </a:prstGeom>
        </p:spPr>
        <p:txBody>
          <a:bodyPr lIns="0" tIns="0" rIns="0" bIns="0" rtlCol="0" anchor="t">
            <a:spAutoFit/>
          </a:bodyPr>
          <a:lstStyle/>
          <a:p>
            <a:pPr algn="ctr">
              <a:lnSpc>
                <a:spcPts val="4735"/>
              </a:lnSpc>
            </a:pPr>
            <a:r>
              <a:rPr lang="en-US" sz="3382" b="1">
                <a:solidFill>
                  <a:srgbClr val="1B3D65"/>
                </a:solidFill>
                <a:latin typeface="Arimo Bold"/>
                <a:ea typeface="Arimo Bold"/>
                <a:cs typeface="Arimo Bold"/>
                <a:sym typeface="Arimo Bold"/>
              </a:rPr>
              <a:t>Cooperative Type Jigsaw</a:t>
            </a:r>
          </a:p>
          <a:p>
            <a:pPr algn="l">
              <a:lnSpc>
                <a:spcPts val="4315"/>
              </a:lnSpc>
              <a:spcBef>
                <a:spcPct val="0"/>
              </a:spcBef>
            </a:pPr>
            <a:r>
              <a:rPr lang="en-US" sz="3082">
                <a:solidFill>
                  <a:srgbClr val="1B3D65"/>
                </a:solidFill>
                <a:latin typeface="Arimo"/>
                <a:ea typeface="Arimo"/>
                <a:cs typeface="Arimo"/>
                <a:sym typeface="Arimo"/>
              </a:rPr>
              <a:t>The jigsaw-type cooperative learning model is a type of active learning consisting of heterogeneous learning teams consisting of four to five people (students in text format present the material), and each student is responsible for mastering some of the learning material (Mundo et al., 2024).  </a:t>
            </a:r>
          </a:p>
        </p:txBody>
      </p:sp>
      <p:sp>
        <p:nvSpPr>
          <p:cNvPr id="31" name="TextBox 31"/>
          <p:cNvSpPr txBox="1"/>
          <p:nvPr/>
        </p:nvSpPr>
        <p:spPr>
          <a:xfrm>
            <a:off x="1902855" y="5458588"/>
            <a:ext cx="16175408" cy="3248661"/>
          </a:xfrm>
          <a:prstGeom prst="rect">
            <a:avLst/>
          </a:prstGeom>
        </p:spPr>
        <p:txBody>
          <a:bodyPr lIns="0" tIns="0" rIns="0" bIns="0" rtlCol="0" anchor="t">
            <a:spAutoFit/>
          </a:bodyPr>
          <a:lstStyle/>
          <a:p>
            <a:pPr algn="ctr">
              <a:lnSpc>
                <a:spcPts val="5319"/>
              </a:lnSpc>
            </a:pPr>
            <a:r>
              <a:rPr lang="en-US" sz="3799" b="1">
                <a:solidFill>
                  <a:srgbClr val="384C64"/>
                </a:solidFill>
                <a:latin typeface="Arimo Bold"/>
                <a:ea typeface="Arimo Bold"/>
                <a:cs typeface="Arimo Bold"/>
                <a:sym typeface="Arimo Bold"/>
              </a:rPr>
              <a:t>Mind Mapping</a:t>
            </a:r>
          </a:p>
          <a:p>
            <a:pPr algn="l">
              <a:lnSpc>
                <a:spcPts val="4059"/>
              </a:lnSpc>
              <a:spcBef>
                <a:spcPct val="0"/>
              </a:spcBef>
            </a:pPr>
            <a:r>
              <a:rPr lang="en-US" sz="2899">
                <a:solidFill>
                  <a:srgbClr val="384C64"/>
                </a:solidFill>
                <a:latin typeface="Arimo"/>
                <a:ea typeface="Arimo"/>
                <a:cs typeface="Arimo"/>
                <a:sym typeface="Arimo"/>
              </a:rPr>
              <a:t>Mind mapping is a note-taking technique that develops a visual learning style because the way to make it is by placing the main topic or core of the discussion of material in the middle and making branches, symbols, images, and colors so that it is more interesting, there is a combination of colors, symbols, shapes, and others, it makes it easier for the brain to absorb the information received (Acesta, 2020). </a:t>
            </a:r>
          </a:p>
        </p:txBody>
      </p:sp>
      <p:sp>
        <p:nvSpPr>
          <p:cNvPr id="32" name="TextBox 32"/>
          <p:cNvSpPr txBox="1"/>
          <p:nvPr/>
        </p:nvSpPr>
        <p:spPr>
          <a:xfrm>
            <a:off x="1902855" y="8735435"/>
            <a:ext cx="16617591" cy="1021716"/>
          </a:xfrm>
          <a:prstGeom prst="rect">
            <a:avLst/>
          </a:prstGeom>
        </p:spPr>
        <p:txBody>
          <a:bodyPr lIns="0" tIns="0" rIns="0" bIns="0" rtlCol="0" anchor="t">
            <a:spAutoFit/>
          </a:bodyPr>
          <a:lstStyle/>
          <a:p>
            <a:pPr algn="l">
              <a:lnSpc>
                <a:spcPts val="4059"/>
              </a:lnSpc>
              <a:spcBef>
                <a:spcPct val="0"/>
              </a:spcBef>
            </a:pPr>
            <a:r>
              <a:rPr lang="en-US" sz="2899">
                <a:solidFill>
                  <a:srgbClr val="384C64"/>
                </a:solidFill>
                <a:latin typeface="Arimo"/>
                <a:ea typeface="Arimo"/>
                <a:cs typeface="Arimo"/>
                <a:sym typeface="Arimo"/>
              </a:rPr>
              <a:t>Four steps must be carried out in the Mind Mapping-based learning process (Fitriyani et al., 2017): overview, preview, in view, and review.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471" y="-221867"/>
            <a:ext cx="18441471" cy="10373327"/>
          </a:xfrm>
          <a:custGeom>
            <a:avLst/>
            <a:gdLst/>
            <a:ahLst/>
            <a:cxnLst/>
            <a:rect l="l" t="t" r="r" b="b"/>
            <a:pathLst>
              <a:path w="18441471" h="10373327">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t="-45114" b="-45114"/>
            </a:stretch>
          </a:blipFill>
        </p:spPr>
      </p:sp>
      <p:grpSp>
        <p:nvGrpSpPr>
          <p:cNvPr id="3" name="Group 3"/>
          <p:cNvGrpSpPr/>
          <p:nvPr/>
        </p:nvGrpSpPr>
        <p:grpSpPr>
          <a:xfrm rot="5400000">
            <a:off x="1332774" y="-6394067"/>
            <a:ext cx="5457808" cy="12344400"/>
            <a:chOff x="0" y="0"/>
            <a:chExt cx="7277077" cy="16459200"/>
          </a:xfrm>
        </p:grpSpPr>
        <p:grpSp>
          <p:nvGrpSpPr>
            <p:cNvPr id="4" name="Group 4"/>
            <p:cNvGrpSpPr/>
            <p:nvPr/>
          </p:nvGrpSpPr>
          <p:grpSpPr>
            <a:xfrm>
              <a:off x="474894" y="0"/>
              <a:ext cx="5320384" cy="13716000"/>
              <a:chOff x="0" y="0"/>
              <a:chExt cx="1050940" cy="2709333"/>
            </a:xfrm>
          </p:grpSpPr>
          <p:sp>
            <p:nvSpPr>
              <p:cNvPr id="5" name="Freeform 5"/>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6" name="TextBox 6"/>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8" name="Freeform 8"/>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9" name="Freeform 9"/>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grpSp>
      <p:grpSp>
        <p:nvGrpSpPr>
          <p:cNvPr id="10" name="Group 10"/>
          <p:cNvGrpSpPr/>
          <p:nvPr/>
        </p:nvGrpSpPr>
        <p:grpSpPr>
          <a:xfrm rot="5400000">
            <a:off x="11258636" y="-6394067"/>
            <a:ext cx="5457808" cy="12344400"/>
            <a:chOff x="0" y="0"/>
            <a:chExt cx="7277077" cy="16459200"/>
          </a:xfrm>
        </p:grpSpPr>
        <p:grpSp>
          <p:nvGrpSpPr>
            <p:cNvPr id="11" name="Group 11"/>
            <p:cNvGrpSpPr/>
            <p:nvPr/>
          </p:nvGrpSpPr>
          <p:grpSpPr>
            <a:xfrm>
              <a:off x="474894" y="0"/>
              <a:ext cx="5320384" cy="13716000"/>
              <a:chOff x="0" y="0"/>
              <a:chExt cx="1050940" cy="2709333"/>
            </a:xfrm>
          </p:grpSpPr>
          <p:sp>
            <p:nvSpPr>
              <p:cNvPr id="12" name="Freeform 12"/>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13" name="TextBox 13"/>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15" name="Freeform 15"/>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16" name="Freeform 16"/>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grpSp>
      <p:grpSp>
        <p:nvGrpSpPr>
          <p:cNvPr id="17" name="Group 17"/>
          <p:cNvGrpSpPr/>
          <p:nvPr/>
        </p:nvGrpSpPr>
        <p:grpSpPr>
          <a:xfrm>
            <a:off x="1028700" y="1631233"/>
            <a:ext cx="17259300" cy="8655767"/>
            <a:chOff x="0" y="0"/>
            <a:chExt cx="4545659" cy="2279708"/>
          </a:xfrm>
        </p:grpSpPr>
        <p:sp>
          <p:nvSpPr>
            <p:cNvPr id="18" name="Freeform 18"/>
            <p:cNvSpPr/>
            <p:nvPr/>
          </p:nvSpPr>
          <p:spPr>
            <a:xfrm>
              <a:off x="0" y="0"/>
              <a:ext cx="4545659" cy="2279708"/>
            </a:xfrm>
            <a:custGeom>
              <a:avLst/>
              <a:gdLst/>
              <a:ahLst/>
              <a:cxnLst/>
              <a:rect l="l" t="t" r="r" b="b"/>
              <a:pathLst>
                <a:path w="4545659" h="2279708">
                  <a:moveTo>
                    <a:pt x="0" y="0"/>
                  </a:moveTo>
                  <a:lnTo>
                    <a:pt x="4545659" y="0"/>
                  </a:lnTo>
                  <a:lnTo>
                    <a:pt x="4545659" y="2279708"/>
                  </a:lnTo>
                  <a:lnTo>
                    <a:pt x="0" y="2279708"/>
                  </a:lnTo>
                  <a:close/>
                </a:path>
              </a:pathLst>
            </a:custGeom>
            <a:solidFill>
              <a:srgbClr val="FFFFFF"/>
            </a:solidFill>
            <a:ln w="76200" cap="sq">
              <a:solidFill>
                <a:srgbClr val="384C64"/>
              </a:solidFill>
              <a:prstDash val="solid"/>
              <a:miter/>
            </a:ln>
          </p:spPr>
        </p:sp>
        <p:sp>
          <p:nvSpPr>
            <p:cNvPr id="19" name="TextBox 19"/>
            <p:cNvSpPr txBox="1"/>
            <p:nvPr/>
          </p:nvSpPr>
          <p:spPr>
            <a:xfrm>
              <a:off x="0" y="-47625"/>
              <a:ext cx="4545659" cy="232733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94230" y="1788889"/>
            <a:ext cx="984119" cy="984119"/>
            <a:chOff x="0" y="0"/>
            <a:chExt cx="259192" cy="259192"/>
          </a:xfrm>
        </p:grpSpPr>
        <p:sp>
          <p:nvSpPr>
            <p:cNvPr id="21" name="Freeform 21"/>
            <p:cNvSpPr/>
            <p:nvPr/>
          </p:nvSpPr>
          <p:spPr>
            <a:xfrm>
              <a:off x="0" y="0"/>
              <a:ext cx="259192" cy="259192"/>
            </a:xfrm>
            <a:custGeom>
              <a:avLst/>
              <a:gdLst/>
              <a:ahLst/>
              <a:cxnLst/>
              <a:rect l="l" t="t" r="r" b="b"/>
              <a:pathLst>
                <a:path w="259192" h="259192">
                  <a:moveTo>
                    <a:pt x="0" y="0"/>
                  </a:moveTo>
                  <a:lnTo>
                    <a:pt x="259192" y="0"/>
                  </a:lnTo>
                  <a:lnTo>
                    <a:pt x="259192" y="259192"/>
                  </a:lnTo>
                  <a:lnTo>
                    <a:pt x="0" y="259192"/>
                  </a:lnTo>
                  <a:close/>
                </a:path>
              </a:pathLst>
            </a:custGeom>
            <a:solidFill>
              <a:srgbClr val="1B3D65"/>
            </a:solidFill>
          </p:spPr>
        </p:sp>
        <p:sp>
          <p:nvSpPr>
            <p:cNvPr id="22" name="TextBox 22"/>
            <p:cNvSpPr txBox="1"/>
            <p:nvPr/>
          </p:nvSpPr>
          <p:spPr>
            <a:xfrm>
              <a:off x="0" y="-104775"/>
              <a:ext cx="259192" cy="363967"/>
            </a:xfrm>
            <a:prstGeom prst="rect">
              <a:avLst/>
            </a:prstGeom>
          </p:spPr>
          <p:txBody>
            <a:bodyPr lIns="50800" tIns="50800" rIns="50800" bIns="50800" rtlCol="0" anchor="ctr"/>
            <a:lstStyle/>
            <a:p>
              <a:pPr algn="ctr">
                <a:lnSpc>
                  <a:spcPts val="6019"/>
                </a:lnSpc>
              </a:pPr>
              <a:r>
                <a:rPr lang="en-US" sz="4299" b="1">
                  <a:solidFill>
                    <a:srgbClr val="FFFFFF"/>
                  </a:solidFill>
                  <a:latin typeface="Arimo Bold"/>
                  <a:ea typeface="Arimo Bold"/>
                  <a:cs typeface="Arimo Bold"/>
                  <a:sym typeface="Arimo Bold"/>
                </a:rPr>
                <a:t>3</a:t>
              </a:r>
            </a:p>
          </p:txBody>
        </p:sp>
      </p:grpSp>
      <p:sp>
        <p:nvSpPr>
          <p:cNvPr id="23" name="TextBox 23"/>
          <p:cNvSpPr txBox="1"/>
          <p:nvPr/>
        </p:nvSpPr>
        <p:spPr>
          <a:xfrm>
            <a:off x="5510347" y="16513"/>
            <a:ext cx="7113836" cy="1255380"/>
          </a:xfrm>
          <a:prstGeom prst="rect">
            <a:avLst/>
          </a:prstGeom>
        </p:spPr>
        <p:txBody>
          <a:bodyPr lIns="0" tIns="0" rIns="0" bIns="0" rtlCol="0" anchor="t">
            <a:spAutoFit/>
          </a:bodyPr>
          <a:lstStyle/>
          <a:p>
            <a:pPr algn="ctr">
              <a:lnSpc>
                <a:spcPts val="10080"/>
              </a:lnSpc>
              <a:spcBef>
                <a:spcPct val="0"/>
              </a:spcBef>
            </a:pPr>
            <a:r>
              <a:rPr lang="en-US" sz="7200" b="1">
                <a:solidFill>
                  <a:srgbClr val="FFFFFF"/>
                </a:solidFill>
                <a:latin typeface="Arimo Bold"/>
                <a:ea typeface="Arimo Bold"/>
                <a:cs typeface="Arimo Bold"/>
                <a:sym typeface="Arimo Bold"/>
              </a:rPr>
              <a:t>Literatur Riview </a:t>
            </a:r>
          </a:p>
        </p:txBody>
      </p:sp>
      <p:sp>
        <p:nvSpPr>
          <p:cNvPr id="24" name="TextBox 24"/>
          <p:cNvSpPr txBox="1"/>
          <p:nvPr/>
        </p:nvSpPr>
        <p:spPr>
          <a:xfrm>
            <a:off x="1631346" y="1693639"/>
            <a:ext cx="16251835" cy="8417327"/>
          </a:xfrm>
          <a:prstGeom prst="rect">
            <a:avLst/>
          </a:prstGeom>
        </p:spPr>
        <p:txBody>
          <a:bodyPr lIns="0" tIns="0" rIns="0" bIns="0" rtlCol="0" anchor="t">
            <a:spAutoFit/>
          </a:bodyPr>
          <a:lstStyle/>
          <a:p>
            <a:pPr algn="ctr">
              <a:lnSpc>
                <a:spcPts val="5357"/>
              </a:lnSpc>
            </a:pPr>
            <a:r>
              <a:rPr lang="en-US" sz="3826" b="1">
                <a:solidFill>
                  <a:srgbClr val="1B3D65"/>
                </a:solidFill>
                <a:latin typeface="Arimo Bold"/>
                <a:ea typeface="Arimo Bold"/>
                <a:cs typeface="Arimo Bold"/>
                <a:sym typeface="Arimo Bold"/>
              </a:rPr>
              <a:t>Critical Thinking</a:t>
            </a:r>
          </a:p>
          <a:p>
            <a:pPr algn="just">
              <a:lnSpc>
                <a:spcPts val="4398"/>
              </a:lnSpc>
              <a:spcBef>
                <a:spcPct val="0"/>
              </a:spcBef>
            </a:pPr>
            <a:r>
              <a:rPr lang="en-US" sz="3141">
                <a:solidFill>
                  <a:srgbClr val="1B3D65"/>
                </a:solidFill>
                <a:latin typeface="Arimo"/>
                <a:ea typeface="Arimo"/>
                <a:cs typeface="Arimo"/>
                <a:sym typeface="Arimo"/>
              </a:rPr>
              <a:t>Critical thinking is logical and reflective thinking that is focused on making decisions about what to believe or do. Critical thinking includes two things, namely, the ability to think critically, critical thinking ability, and critical thinking disposition (Ennis dalam Hidayanti et al., 2016)</a:t>
            </a:r>
          </a:p>
          <a:p>
            <a:pPr algn="just">
              <a:lnSpc>
                <a:spcPts val="4398"/>
              </a:lnSpc>
              <a:spcBef>
                <a:spcPct val="0"/>
              </a:spcBef>
            </a:pPr>
            <a:r>
              <a:rPr lang="en-US" sz="3141">
                <a:solidFill>
                  <a:srgbClr val="1B3D65"/>
                </a:solidFill>
                <a:latin typeface="Arimo"/>
                <a:ea typeface="Arimo"/>
                <a:cs typeface="Arimo"/>
                <a:sym typeface="Arimo"/>
              </a:rPr>
              <a:t>Students who have critical thinking skills are characterized by being able to identify problems, collect the necessary information, find ways that can be used to deal with problems, use precise language, use logical reasoning, and conclude.</a:t>
            </a:r>
          </a:p>
          <a:p>
            <a:pPr algn="just">
              <a:lnSpc>
                <a:spcPts val="4398"/>
              </a:lnSpc>
              <a:spcBef>
                <a:spcPct val="0"/>
              </a:spcBef>
            </a:pPr>
            <a:r>
              <a:rPr lang="en-US" sz="3141">
                <a:solidFill>
                  <a:srgbClr val="1B3D65"/>
                </a:solidFill>
                <a:latin typeface="Arimo"/>
                <a:ea typeface="Arimo"/>
                <a:cs typeface="Arimo"/>
                <a:sym typeface="Arimo"/>
              </a:rPr>
              <a:t>Based on the critical thinking ability indicators above, some of which are related to learning, the critical thinking ability indicators that can be used include: (Yuliyanto et al., 2023) : (a). Focus is determining what to focus on in the problem. This is done so that work becomes more effective because without knowing the focus of the problem, we will waste much time. (b). Reason is giving reasons for an answer or conclusion. (c). Inference is estimating the conclusions that will be obtained. (d). The overview is checking the correct answer. </a:t>
            </a:r>
          </a:p>
          <a:p>
            <a:pPr algn="just">
              <a:lnSpc>
                <a:spcPts val="4398"/>
              </a:lnSpc>
              <a:spcBef>
                <a:spcPct val="0"/>
              </a:spcBef>
            </a:pPr>
            <a:r>
              <a:rPr lang="en-US" sz="3141">
                <a:solidFill>
                  <a:srgbClr val="1B3D65"/>
                </a:solidFill>
                <a:latin typeface="Arimo"/>
                <a:ea typeface="Arimo"/>
                <a:cs typeface="Arimo"/>
                <a:sym typeface="Arimo"/>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471" y="-221867"/>
            <a:ext cx="18441471" cy="10373327"/>
          </a:xfrm>
          <a:custGeom>
            <a:avLst/>
            <a:gdLst/>
            <a:ahLst/>
            <a:cxnLst/>
            <a:rect l="l" t="t" r="r" b="b"/>
            <a:pathLst>
              <a:path w="18441471" h="10373327">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t="-45114" b="-45114"/>
            </a:stretch>
          </a:blipFill>
        </p:spPr>
      </p:sp>
      <p:grpSp>
        <p:nvGrpSpPr>
          <p:cNvPr id="3" name="Group 3"/>
          <p:cNvGrpSpPr/>
          <p:nvPr/>
        </p:nvGrpSpPr>
        <p:grpSpPr>
          <a:xfrm rot="5400000">
            <a:off x="1332774" y="-6394067"/>
            <a:ext cx="5457808" cy="12344400"/>
            <a:chOff x="0" y="0"/>
            <a:chExt cx="7277077" cy="16459200"/>
          </a:xfrm>
        </p:grpSpPr>
        <p:grpSp>
          <p:nvGrpSpPr>
            <p:cNvPr id="4" name="Group 4"/>
            <p:cNvGrpSpPr/>
            <p:nvPr/>
          </p:nvGrpSpPr>
          <p:grpSpPr>
            <a:xfrm>
              <a:off x="474894" y="0"/>
              <a:ext cx="5320384" cy="13716000"/>
              <a:chOff x="0" y="0"/>
              <a:chExt cx="1050940" cy="2709333"/>
            </a:xfrm>
          </p:grpSpPr>
          <p:sp>
            <p:nvSpPr>
              <p:cNvPr id="5" name="Freeform 5"/>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6" name="TextBox 6"/>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8" name="Freeform 8"/>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9" name="Freeform 9"/>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grpSp>
      <p:grpSp>
        <p:nvGrpSpPr>
          <p:cNvPr id="10" name="Group 10"/>
          <p:cNvGrpSpPr/>
          <p:nvPr/>
        </p:nvGrpSpPr>
        <p:grpSpPr>
          <a:xfrm rot="5400000">
            <a:off x="11258636" y="-6394067"/>
            <a:ext cx="5457808" cy="12344400"/>
            <a:chOff x="0" y="0"/>
            <a:chExt cx="7277077" cy="16459200"/>
          </a:xfrm>
        </p:grpSpPr>
        <p:grpSp>
          <p:nvGrpSpPr>
            <p:cNvPr id="11" name="Group 11"/>
            <p:cNvGrpSpPr/>
            <p:nvPr/>
          </p:nvGrpSpPr>
          <p:grpSpPr>
            <a:xfrm>
              <a:off x="474894" y="0"/>
              <a:ext cx="5320384" cy="13716000"/>
              <a:chOff x="0" y="0"/>
              <a:chExt cx="1050940" cy="2709333"/>
            </a:xfrm>
          </p:grpSpPr>
          <p:sp>
            <p:nvSpPr>
              <p:cNvPr id="12" name="Freeform 12"/>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13" name="TextBox 13"/>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15" name="Freeform 15"/>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16" name="Freeform 16"/>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grpSp>
      <p:grpSp>
        <p:nvGrpSpPr>
          <p:cNvPr id="17" name="Group 17"/>
          <p:cNvGrpSpPr/>
          <p:nvPr/>
        </p:nvGrpSpPr>
        <p:grpSpPr>
          <a:xfrm>
            <a:off x="1028700" y="1631233"/>
            <a:ext cx="17259300" cy="8655767"/>
            <a:chOff x="0" y="0"/>
            <a:chExt cx="4545659" cy="2279708"/>
          </a:xfrm>
        </p:grpSpPr>
        <p:sp>
          <p:nvSpPr>
            <p:cNvPr id="18" name="Freeform 18"/>
            <p:cNvSpPr/>
            <p:nvPr/>
          </p:nvSpPr>
          <p:spPr>
            <a:xfrm>
              <a:off x="0" y="0"/>
              <a:ext cx="4545659" cy="2279708"/>
            </a:xfrm>
            <a:custGeom>
              <a:avLst/>
              <a:gdLst/>
              <a:ahLst/>
              <a:cxnLst/>
              <a:rect l="l" t="t" r="r" b="b"/>
              <a:pathLst>
                <a:path w="4545659" h="2279708">
                  <a:moveTo>
                    <a:pt x="0" y="0"/>
                  </a:moveTo>
                  <a:lnTo>
                    <a:pt x="4545659" y="0"/>
                  </a:lnTo>
                  <a:lnTo>
                    <a:pt x="4545659" y="2279708"/>
                  </a:lnTo>
                  <a:lnTo>
                    <a:pt x="0" y="2279708"/>
                  </a:lnTo>
                  <a:close/>
                </a:path>
              </a:pathLst>
            </a:custGeom>
            <a:solidFill>
              <a:srgbClr val="FFFFFF"/>
            </a:solidFill>
            <a:ln w="76200" cap="sq">
              <a:solidFill>
                <a:srgbClr val="384C64"/>
              </a:solidFill>
              <a:prstDash val="solid"/>
              <a:miter/>
            </a:ln>
          </p:spPr>
        </p:sp>
        <p:sp>
          <p:nvSpPr>
            <p:cNvPr id="19" name="TextBox 19"/>
            <p:cNvSpPr txBox="1"/>
            <p:nvPr/>
          </p:nvSpPr>
          <p:spPr>
            <a:xfrm>
              <a:off x="0" y="-47625"/>
              <a:ext cx="4545659" cy="232733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94230" y="1788889"/>
            <a:ext cx="984119" cy="984119"/>
            <a:chOff x="0" y="0"/>
            <a:chExt cx="259192" cy="259192"/>
          </a:xfrm>
        </p:grpSpPr>
        <p:sp>
          <p:nvSpPr>
            <p:cNvPr id="21" name="Freeform 21"/>
            <p:cNvSpPr/>
            <p:nvPr/>
          </p:nvSpPr>
          <p:spPr>
            <a:xfrm>
              <a:off x="0" y="0"/>
              <a:ext cx="259192" cy="259192"/>
            </a:xfrm>
            <a:custGeom>
              <a:avLst/>
              <a:gdLst/>
              <a:ahLst/>
              <a:cxnLst/>
              <a:rect l="l" t="t" r="r" b="b"/>
              <a:pathLst>
                <a:path w="259192" h="259192">
                  <a:moveTo>
                    <a:pt x="0" y="0"/>
                  </a:moveTo>
                  <a:lnTo>
                    <a:pt x="259192" y="0"/>
                  </a:lnTo>
                  <a:lnTo>
                    <a:pt x="259192" y="259192"/>
                  </a:lnTo>
                  <a:lnTo>
                    <a:pt x="0" y="259192"/>
                  </a:lnTo>
                  <a:close/>
                </a:path>
              </a:pathLst>
            </a:custGeom>
            <a:solidFill>
              <a:srgbClr val="1B3D65"/>
            </a:solidFill>
          </p:spPr>
        </p:sp>
        <p:sp>
          <p:nvSpPr>
            <p:cNvPr id="22" name="TextBox 22"/>
            <p:cNvSpPr txBox="1"/>
            <p:nvPr/>
          </p:nvSpPr>
          <p:spPr>
            <a:xfrm>
              <a:off x="0" y="-104775"/>
              <a:ext cx="259192" cy="363967"/>
            </a:xfrm>
            <a:prstGeom prst="rect">
              <a:avLst/>
            </a:prstGeom>
          </p:spPr>
          <p:txBody>
            <a:bodyPr lIns="50800" tIns="50800" rIns="50800" bIns="50800" rtlCol="0" anchor="ctr"/>
            <a:lstStyle/>
            <a:p>
              <a:pPr algn="ctr">
                <a:lnSpc>
                  <a:spcPts val="6019"/>
                </a:lnSpc>
              </a:pPr>
              <a:r>
                <a:rPr lang="en-US" sz="4299" b="1">
                  <a:solidFill>
                    <a:srgbClr val="FFFFFF"/>
                  </a:solidFill>
                  <a:latin typeface="Arimo Bold"/>
                  <a:ea typeface="Arimo Bold"/>
                  <a:cs typeface="Arimo Bold"/>
                  <a:sym typeface="Arimo Bold"/>
                </a:rPr>
                <a:t>4</a:t>
              </a:r>
            </a:p>
          </p:txBody>
        </p:sp>
      </p:grpSp>
      <p:sp>
        <p:nvSpPr>
          <p:cNvPr id="23" name="TextBox 23"/>
          <p:cNvSpPr txBox="1"/>
          <p:nvPr/>
        </p:nvSpPr>
        <p:spPr>
          <a:xfrm>
            <a:off x="5510347" y="16513"/>
            <a:ext cx="7113836" cy="1255380"/>
          </a:xfrm>
          <a:prstGeom prst="rect">
            <a:avLst/>
          </a:prstGeom>
        </p:spPr>
        <p:txBody>
          <a:bodyPr lIns="0" tIns="0" rIns="0" bIns="0" rtlCol="0" anchor="t">
            <a:spAutoFit/>
          </a:bodyPr>
          <a:lstStyle/>
          <a:p>
            <a:pPr algn="ctr">
              <a:lnSpc>
                <a:spcPts val="10080"/>
              </a:lnSpc>
              <a:spcBef>
                <a:spcPct val="0"/>
              </a:spcBef>
            </a:pPr>
            <a:r>
              <a:rPr lang="en-US" sz="7200" b="1">
                <a:solidFill>
                  <a:srgbClr val="FFFFFF"/>
                </a:solidFill>
                <a:latin typeface="Arimo Bold"/>
                <a:ea typeface="Arimo Bold"/>
                <a:cs typeface="Arimo Bold"/>
                <a:sym typeface="Arimo Bold"/>
              </a:rPr>
              <a:t>Literatur Riview </a:t>
            </a:r>
          </a:p>
        </p:txBody>
      </p:sp>
      <p:sp>
        <p:nvSpPr>
          <p:cNvPr id="24" name="TextBox 24"/>
          <p:cNvSpPr txBox="1"/>
          <p:nvPr/>
        </p:nvSpPr>
        <p:spPr>
          <a:xfrm>
            <a:off x="1441314" y="1928181"/>
            <a:ext cx="16083637" cy="5029201"/>
          </a:xfrm>
          <a:prstGeom prst="rect">
            <a:avLst/>
          </a:prstGeom>
        </p:spPr>
        <p:txBody>
          <a:bodyPr lIns="0" tIns="0" rIns="0" bIns="0" rtlCol="0" anchor="t">
            <a:spAutoFit/>
          </a:bodyPr>
          <a:lstStyle/>
          <a:p>
            <a:pPr algn="ctr">
              <a:lnSpc>
                <a:spcPts val="5599"/>
              </a:lnSpc>
            </a:pPr>
            <a:r>
              <a:rPr lang="en-US" sz="3999" b="1">
                <a:solidFill>
                  <a:srgbClr val="1B3D65"/>
                </a:solidFill>
                <a:latin typeface="Arimo Bold"/>
                <a:ea typeface="Arimo Bold"/>
                <a:cs typeface="Arimo Bold"/>
                <a:sym typeface="Arimo Bold"/>
              </a:rPr>
              <a:t>Social Sciences</a:t>
            </a:r>
          </a:p>
          <a:p>
            <a:pPr algn="just">
              <a:lnSpc>
                <a:spcPts val="4899"/>
              </a:lnSpc>
              <a:spcBef>
                <a:spcPct val="0"/>
              </a:spcBef>
            </a:pPr>
            <a:r>
              <a:rPr lang="en-US" sz="3499">
                <a:solidFill>
                  <a:srgbClr val="1B3D65"/>
                </a:solidFill>
                <a:latin typeface="Arimo"/>
                <a:ea typeface="Arimo"/>
                <a:cs typeface="Arimo"/>
                <a:sym typeface="Arimo"/>
              </a:rPr>
              <a:t>Social Sciences is one of the subjects taught from SD/MI/SDLB to SMP/MTs/SMPLB. Social sciences examines a set of events, facts, concepts, and generalizations related to social issues. Through social sciences, students are directed to become democratic, responsible Indonesian citizens and world citizens who love peace. In the future, students will face tough challenges because life in the global community is constantly changing all the time (Syafruddin et al., 2024).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471" y="-221867"/>
            <a:ext cx="18441471" cy="10373327"/>
          </a:xfrm>
          <a:custGeom>
            <a:avLst/>
            <a:gdLst/>
            <a:ahLst/>
            <a:cxnLst/>
            <a:rect l="l" t="t" r="r" b="b"/>
            <a:pathLst>
              <a:path w="18441471" h="10373327">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t="-45114" b="-45114"/>
            </a:stretch>
          </a:blipFill>
        </p:spPr>
      </p:sp>
      <p:grpSp>
        <p:nvGrpSpPr>
          <p:cNvPr id="3" name="Group 3"/>
          <p:cNvGrpSpPr/>
          <p:nvPr/>
        </p:nvGrpSpPr>
        <p:grpSpPr>
          <a:xfrm rot="5400000">
            <a:off x="1304513" y="-6394067"/>
            <a:ext cx="5457808" cy="12344400"/>
            <a:chOff x="0" y="0"/>
            <a:chExt cx="7277077" cy="16459200"/>
          </a:xfrm>
        </p:grpSpPr>
        <p:grpSp>
          <p:nvGrpSpPr>
            <p:cNvPr id="4" name="Group 4"/>
            <p:cNvGrpSpPr/>
            <p:nvPr/>
          </p:nvGrpSpPr>
          <p:grpSpPr>
            <a:xfrm>
              <a:off x="474894" y="0"/>
              <a:ext cx="5320384" cy="13716000"/>
              <a:chOff x="0" y="0"/>
              <a:chExt cx="1050940" cy="2709333"/>
            </a:xfrm>
          </p:grpSpPr>
          <p:sp>
            <p:nvSpPr>
              <p:cNvPr id="5" name="Freeform 5"/>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6" name="TextBox 6"/>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8" name="Freeform 8"/>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9" name="Freeform 9"/>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grpSp>
      <p:grpSp>
        <p:nvGrpSpPr>
          <p:cNvPr id="10" name="Group 10"/>
          <p:cNvGrpSpPr/>
          <p:nvPr/>
        </p:nvGrpSpPr>
        <p:grpSpPr>
          <a:xfrm rot="5400000">
            <a:off x="11230375" y="-6394067"/>
            <a:ext cx="5457808" cy="12344400"/>
            <a:chOff x="0" y="0"/>
            <a:chExt cx="7277077" cy="16459200"/>
          </a:xfrm>
        </p:grpSpPr>
        <p:grpSp>
          <p:nvGrpSpPr>
            <p:cNvPr id="11" name="Group 11"/>
            <p:cNvGrpSpPr/>
            <p:nvPr/>
          </p:nvGrpSpPr>
          <p:grpSpPr>
            <a:xfrm>
              <a:off x="474894" y="0"/>
              <a:ext cx="5320384" cy="13716000"/>
              <a:chOff x="0" y="0"/>
              <a:chExt cx="1050940" cy="2709333"/>
            </a:xfrm>
          </p:grpSpPr>
          <p:sp>
            <p:nvSpPr>
              <p:cNvPr id="12" name="Freeform 12"/>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13" name="TextBox 13"/>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15" name="Freeform 15"/>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16" name="Freeform 16"/>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grpSp>
      <p:sp>
        <p:nvSpPr>
          <p:cNvPr id="17" name="TextBox 17"/>
          <p:cNvSpPr txBox="1"/>
          <p:nvPr/>
        </p:nvSpPr>
        <p:spPr>
          <a:xfrm>
            <a:off x="185662" y="1390649"/>
            <a:ext cx="17722779" cy="8736966"/>
          </a:xfrm>
          <a:prstGeom prst="rect">
            <a:avLst/>
          </a:prstGeom>
        </p:spPr>
        <p:txBody>
          <a:bodyPr lIns="0" tIns="0" rIns="0" bIns="0" rtlCol="0" anchor="t">
            <a:spAutoFit/>
          </a:bodyPr>
          <a:lstStyle/>
          <a:p>
            <a:pPr algn="l">
              <a:lnSpc>
                <a:spcPts val="4059"/>
              </a:lnSpc>
              <a:spcBef>
                <a:spcPct val="0"/>
              </a:spcBef>
            </a:pPr>
            <a:r>
              <a:rPr lang="en-US" sz="2899">
                <a:solidFill>
                  <a:srgbClr val="384C64"/>
                </a:solidFill>
                <a:latin typeface="Arimo"/>
                <a:ea typeface="Arimo"/>
                <a:cs typeface="Arimo"/>
                <a:sym typeface="Arimo"/>
              </a:rPr>
              <a:t>Harefa argued (in Zain et al., 2024) that The jigsaw type cooperative learning model influences students' ability to understand learning concepts and increases students' understanding of learning problems and problem-solving abilities. The jigsaw model gives students the opportunity to learn collaboratively, share information, and build mutual understanding. This model also makes students think logically, analyze data, and create their knowledge (Purwaningsih, 2024). When students engage in discussions and ask each other questions, they are encouraged to think more deeply and critically about the material being studied. </a:t>
            </a:r>
          </a:p>
          <a:p>
            <a:pPr algn="l">
              <a:lnSpc>
                <a:spcPts val="4059"/>
              </a:lnSpc>
              <a:spcBef>
                <a:spcPct val="0"/>
              </a:spcBef>
            </a:pPr>
            <a:r>
              <a:rPr lang="en-US" sz="2899">
                <a:solidFill>
                  <a:srgbClr val="384C64"/>
                </a:solidFill>
                <a:latin typeface="Arimo"/>
                <a:ea typeface="Arimo"/>
                <a:cs typeface="Arimo"/>
                <a:sym typeface="Arimo"/>
              </a:rPr>
              <a:t>The use of mind mapping as a visual aid has also proven effective. Mind mapping helps students to organize information systematically, making it easier for them to organize complex ideas and concepts. The application of the mind mapping learning model also makes students more comfortable in discussing so that discussions run more smoothly</a:t>
            </a:r>
          </a:p>
          <a:p>
            <a:pPr algn="l">
              <a:lnSpc>
                <a:spcPts val="4059"/>
              </a:lnSpc>
              <a:spcBef>
                <a:spcPct val="0"/>
              </a:spcBef>
            </a:pPr>
            <a:r>
              <a:rPr lang="en-US" sz="2899">
                <a:solidFill>
                  <a:srgbClr val="384C64"/>
                </a:solidFill>
                <a:latin typeface="Arimo"/>
                <a:ea typeface="Arimo"/>
                <a:cs typeface="Arimo"/>
                <a:sym typeface="Arimo"/>
              </a:rPr>
              <a:t>The relationship between the Jigsaw learning model and mind mapping shows a strong synergy in the learning process. Students not only learn individually but also collectively, creating more prosperous and more varied discussions. Mind mapping supports a deeper understanding of the material, while interaction in groups helps students to question and criticize their understanding and the understanding of their friends. This creates a dynamic and constructive learning atmosphere, which significantly supports the development of critical thinking skills.</a:t>
            </a:r>
          </a:p>
          <a:p>
            <a:pPr algn="l">
              <a:lnSpc>
                <a:spcPts val="4059"/>
              </a:lnSpc>
              <a:spcBef>
                <a:spcPct val="0"/>
              </a:spcBef>
            </a:pPr>
            <a:r>
              <a:rPr lang="en-US" sz="2899">
                <a:solidFill>
                  <a:srgbClr val="384C64"/>
                </a:solidFill>
                <a:latin typeface="Arimo"/>
                <a:ea typeface="Arimo"/>
                <a:cs typeface="Arimo"/>
                <a:sym typeface="Arimo"/>
              </a:rPr>
              <a:t> </a:t>
            </a:r>
          </a:p>
        </p:txBody>
      </p:sp>
      <p:sp>
        <p:nvSpPr>
          <p:cNvPr id="18" name="TextBox 18"/>
          <p:cNvSpPr txBox="1"/>
          <p:nvPr/>
        </p:nvSpPr>
        <p:spPr>
          <a:xfrm>
            <a:off x="6628120" y="16513"/>
            <a:ext cx="4878288" cy="1255380"/>
          </a:xfrm>
          <a:prstGeom prst="rect">
            <a:avLst/>
          </a:prstGeom>
        </p:spPr>
        <p:txBody>
          <a:bodyPr lIns="0" tIns="0" rIns="0" bIns="0" rtlCol="0" anchor="t">
            <a:spAutoFit/>
          </a:bodyPr>
          <a:lstStyle/>
          <a:p>
            <a:pPr algn="ctr">
              <a:lnSpc>
                <a:spcPts val="10080"/>
              </a:lnSpc>
              <a:spcBef>
                <a:spcPct val="0"/>
              </a:spcBef>
            </a:pPr>
            <a:r>
              <a:rPr lang="en-US" sz="7200" b="1">
                <a:solidFill>
                  <a:srgbClr val="FFFFFF"/>
                </a:solidFill>
                <a:latin typeface="Arimo Bold"/>
                <a:ea typeface="Arimo Bold"/>
                <a:cs typeface="Arimo Bold"/>
                <a:sym typeface="Arimo Bold"/>
              </a:rPr>
              <a:t>Discussion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92060" y="7546593"/>
            <a:ext cx="15226645" cy="3423414"/>
          </a:xfrm>
          <a:custGeom>
            <a:avLst/>
            <a:gdLst/>
            <a:ahLst/>
            <a:cxnLst/>
            <a:rect l="l" t="t" r="r" b="b"/>
            <a:pathLst>
              <a:path w="15226645" h="3423414">
                <a:moveTo>
                  <a:pt x="0" y="0"/>
                </a:moveTo>
                <a:lnTo>
                  <a:pt x="15226645" y="0"/>
                </a:lnTo>
                <a:lnTo>
                  <a:pt x="15226645" y="3423414"/>
                </a:lnTo>
                <a:lnTo>
                  <a:pt x="0" y="34234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646763" y="0"/>
            <a:ext cx="3990288" cy="10287000"/>
            <a:chOff x="0" y="0"/>
            <a:chExt cx="1050940" cy="2709333"/>
          </a:xfrm>
        </p:grpSpPr>
        <p:sp>
          <p:nvSpPr>
            <p:cNvPr id="4" name="Freeform 4"/>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5" name="TextBox 5"/>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02934" y="4114800"/>
            <a:ext cx="4702629" cy="4114800"/>
          </a:xfrm>
          <a:custGeom>
            <a:avLst/>
            <a:gdLst/>
            <a:ahLst/>
            <a:cxnLst/>
            <a:rect l="l" t="t" r="r" b="b"/>
            <a:pathLst>
              <a:path w="4702629" h="4114800">
                <a:moveTo>
                  <a:pt x="0" y="0"/>
                </a:moveTo>
                <a:lnTo>
                  <a:pt x="4702629" y="0"/>
                </a:lnTo>
                <a:lnTo>
                  <a:pt x="4702629" y="4114800"/>
                </a:lnTo>
                <a:lnTo>
                  <a:pt x="0" y="41148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7" name="Freeform 7"/>
          <p:cNvSpPr/>
          <p:nvPr/>
        </p:nvSpPr>
        <p:spPr>
          <a:xfrm>
            <a:off x="-247754" y="0"/>
            <a:ext cx="4702629" cy="41148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8" name="Freeform 8"/>
          <p:cNvSpPr/>
          <p:nvPr/>
        </p:nvSpPr>
        <p:spPr>
          <a:xfrm>
            <a:off x="-623576" y="8229600"/>
            <a:ext cx="4702629" cy="41148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7222934" y="453485"/>
            <a:ext cx="7940866" cy="1638397"/>
          </a:xfrm>
          <a:prstGeom prst="rect">
            <a:avLst/>
          </a:prstGeom>
        </p:spPr>
        <p:txBody>
          <a:bodyPr wrap="square" lIns="0" tIns="0" rIns="0" bIns="0" rtlCol="0" anchor="t">
            <a:spAutoFit/>
          </a:bodyPr>
          <a:lstStyle/>
          <a:p>
            <a:pPr algn="ctr">
              <a:lnSpc>
                <a:spcPts val="13999"/>
              </a:lnSpc>
              <a:spcBef>
                <a:spcPct val="0"/>
              </a:spcBef>
            </a:pPr>
            <a:r>
              <a:rPr lang="en-US" sz="9999" b="1" dirty="0">
                <a:solidFill>
                  <a:srgbClr val="1B3D65"/>
                </a:solidFill>
                <a:latin typeface="Arimo Bold"/>
                <a:ea typeface="Arimo Bold"/>
                <a:cs typeface="Arimo Bold"/>
                <a:sym typeface="Arimo Bold"/>
              </a:rPr>
              <a:t>Conclusion</a:t>
            </a:r>
          </a:p>
        </p:txBody>
      </p:sp>
      <p:grpSp>
        <p:nvGrpSpPr>
          <p:cNvPr id="10" name="Group 10"/>
          <p:cNvGrpSpPr/>
          <p:nvPr/>
        </p:nvGrpSpPr>
        <p:grpSpPr>
          <a:xfrm>
            <a:off x="4338304" y="2190210"/>
            <a:ext cx="13309396" cy="6419804"/>
            <a:chOff x="0" y="0"/>
            <a:chExt cx="3505355" cy="1690813"/>
          </a:xfrm>
        </p:grpSpPr>
        <p:sp>
          <p:nvSpPr>
            <p:cNvPr id="11" name="Freeform 11"/>
            <p:cNvSpPr/>
            <p:nvPr/>
          </p:nvSpPr>
          <p:spPr>
            <a:xfrm>
              <a:off x="0" y="0"/>
              <a:ext cx="3505355" cy="1690812"/>
            </a:xfrm>
            <a:custGeom>
              <a:avLst/>
              <a:gdLst/>
              <a:ahLst/>
              <a:cxnLst/>
              <a:rect l="l" t="t" r="r" b="b"/>
              <a:pathLst>
                <a:path w="3505355" h="1690812">
                  <a:moveTo>
                    <a:pt x="0" y="0"/>
                  </a:moveTo>
                  <a:lnTo>
                    <a:pt x="3505355" y="0"/>
                  </a:lnTo>
                  <a:lnTo>
                    <a:pt x="3505355" y="1690812"/>
                  </a:lnTo>
                  <a:lnTo>
                    <a:pt x="0" y="1690812"/>
                  </a:lnTo>
                  <a:close/>
                </a:path>
              </a:pathLst>
            </a:custGeom>
            <a:solidFill>
              <a:srgbClr val="FFFFFF"/>
            </a:solidFill>
            <a:ln w="76200" cap="sq">
              <a:solidFill>
                <a:srgbClr val="384C64"/>
              </a:solidFill>
              <a:prstDash val="solid"/>
              <a:miter/>
            </a:ln>
          </p:spPr>
        </p:sp>
        <p:sp>
          <p:nvSpPr>
            <p:cNvPr id="12" name="TextBox 12"/>
            <p:cNvSpPr txBox="1"/>
            <p:nvPr/>
          </p:nvSpPr>
          <p:spPr>
            <a:xfrm>
              <a:off x="0" y="-47625"/>
              <a:ext cx="3505355" cy="1738438"/>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4785325" y="2572774"/>
            <a:ext cx="12415356" cy="5568951"/>
          </a:xfrm>
          <a:prstGeom prst="rect">
            <a:avLst/>
          </a:prstGeom>
        </p:spPr>
        <p:txBody>
          <a:bodyPr lIns="0" tIns="0" rIns="0" bIns="0" rtlCol="0" anchor="t">
            <a:spAutoFit/>
          </a:bodyPr>
          <a:lstStyle/>
          <a:p>
            <a:pPr algn="just">
              <a:lnSpc>
                <a:spcPts val="4899"/>
              </a:lnSpc>
              <a:spcBef>
                <a:spcPct val="0"/>
              </a:spcBef>
            </a:pPr>
            <a:r>
              <a:rPr lang="en-US" sz="3499">
                <a:solidFill>
                  <a:srgbClr val="1B3D65"/>
                </a:solidFill>
                <a:latin typeface="Arimo"/>
                <a:ea typeface="Arimo"/>
                <a:cs typeface="Arimo"/>
                <a:sym typeface="Arimo"/>
              </a:rPr>
              <a:t>Critical thinking skills become essential in the context of social science learning, where students are faced with various complex social issues. By developing critical thinking skills, students can analyze and evaluate information better and make informed decisions. Overall, the integration of the Jigsaw learning model, mind mapping, and the development of critical thinking creates a dynamic and constructive learning environment, which can prepare students to face future challenges.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471" y="-221867"/>
            <a:ext cx="18441471" cy="10373327"/>
          </a:xfrm>
          <a:custGeom>
            <a:avLst/>
            <a:gdLst/>
            <a:ahLst/>
            <a:cxnLst/>
            <a:rect l="l" t="t" r="r" b="b"/>
            <a:pathLst>
              <a:path w="18441471" h="10373327">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t="-45114" b="-45114"/>
            </a:stretch>
          </a:blipFill>
        </p:spPr>
      </p:sp>
      <p:sp>
        <p:nvSpPr>
          <p:cNvPr id="3" name="Freeform 3"/>
          <p:cNvSpPr/>
          <p:nvPr/>
        </p:nvSpPr>
        <p:spPr>
          <a:xfrm>
            <a:off x="3061355" y="7474062"/>
            <a:ext cx="15226645" cy="3423414"/>
          </a:xfrm>
          <a:custGeom>
            <a:avLst/>
            <a:gdLst/>
            <a:ahLst/>
            <a:cxnLst/>
            <a:rect l="l" t="t" r="r" b="b"/>
            <a:pathLst>
              <a:path w="15226645" h="3423414">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rot="-5400000">
            <a:off x="7163057" y="-1028700"/>
            <a:ext cx="5457808" cy="12344400"/>
            <a:chOff x="0" y="0"/>
            <a:chExt cx="7277077" cy="16459200"/>
          </a:xfrm>
        </p:grpSpPr>
        <p:grpSp>
          <p:nvGrpSpPr>
            <p:cNvPr id="5" name="Group 5"/>
            <p:cNvGrpSpPr/>
            <p:nvPr/>
          </p:nvGrpSpPr>
          <p:grpSpPr>
            <a:xfrm>
              <a:off x="474894" y="0"/>
              <a:ext cx="5320384" cy="13716000"/>
              <a:chOff x="0" y="0"/>
              <a:chExt cx="1050940" cy="2709333"/>
            </a:xfrm>
          </p:grpSpPr>
          <p:sp>
            <p:nvSpPr>
              <p:cNvPr id="6" name="Freeform 6"/>
              <p:cNvSpPr/>
              <p:nvPr/>
            </p:nvSpPr>
            <p:spPr>
              <a:xfrm>
                <a:off x="0" y="0"/>
                <a:ext cx="1050940" cy="2709333"/>
              </a:xfrm>
              <a:custGeom>
                <a:avLst/>
                <a:gdLst/>
                <a:ahLst/>
                <a:cxnLst/>
                <a:rect l="l" t="t" r="r" b="b"/>
                <a:pathLst>
                  <a:path w="1050940" h="2709333">
                    <a:moveTo>
                      <a:pt x="0" y="0"/>
                    </a:moveTo>
                    <a:lnTo>
                      <a:pt x="1050940" y="0"/>
                    </a:lnTo>
                    <a:lnTo>
                      <a:pt x="1050940" y="2709333"/>
                    </a:lnTo>
                    <a:lnTo>
                      <a:pt x="0" y="2709333"/>
                    </a:lnTo>
                    <a:close/>
                  </a:path>
                </a:pathLst>
              </a:custGeom>
              <a:solidFill>
                <a:srgbClr val="1B3D65"/>
              </a:solidFill>
            </p:spPr>
          </p:sp>
          <p:sp>
            <p:nvSpPr>
              <p:cNvPr id="7" name="TextBox 7"/>
              <p:cNvSpPr txBox="1"/>
              <p:nvPr/>
            </p:nvSpPr>
            <p:spPr>
              <a:xfrm>
                <a:off x="0" y="-47625"/>
                <a:ext cx="1050940" cy="2756958"/>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0" y="54864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sp>
        <p:sp>
          <p:nvSpPr>
            <p:cNvPr id="9" name="Freeform 9"/>
            <p:cNvSpPr/>
            <p:nvPr/>
          </p:nvSpPr>
          <p:spPr>
            <a:xfrm>
              <a:off x="1006906" y="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sp>
        <p:sp>
          <p:nvSpPr>
            <p:cNvPr id="10" name="Freeform 10"/>
            <p:cNvSpPr/>
            <p:nvPr/>
          </p:nvSpPr>
          <p:spPr>
            <a:xfrm>
              <a:off x="505810" y="10972800"/>
              <a:ext cx="6270171" cy="5486400"/>
            </a:xfrm>
            <a:custGeom>
              <a:avLst/>
              <a:gdLst/>
              <a:ahLst/>
              <a:cxnLst/>
              <a:rect l="l" t="t" r="r" b="b"/>
              <a:pathLst>
                <a:path w="6270171" h="5486400">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sp>
      </p:grpSp>
      <p:sp>
        <p:nvSpPr>
          <p:cNvPr id="11" name="Freeform 11"/>
          <p:cNvSpPr/>
          <p:nvPr/>
        </p:nvSpPr>
        <p:spPr>
          <a:xfrm>
            <a:off x="-12086960" y="7546593"/>
            <a:ext cx="15226645" cy="3423414"/>
          </a:xfrm>
          <a:custGeom>
            <a:avLst/>
            <a:gdLst/>
            <a:ahLst/>
            <a:cxnLst/>
            <a:rect l="l" t="t" r="r" b="b"/>
            <a:pathLst>
              <a:path w="15226645" h="3423414">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0800000">
            <a:off x="-9853041" y="-683007"/>
            <a:ext cx="15226645" cy="3423414"/>
          </a:xfrm>
          <a:custGeom>
            <a:avLst/>
            <a:gdLst/>
            <a:ahLst/>
            <a:cxnLst/>
            <a:rect l="l" t="t" r="r" b="b"/>
            <a:pathLst>
              <a:path w="15226645" h="3423414">
                <a:moveTo>
                  <a:pt x="0" y="0"/>
                </a:moveTo>
                <a:lnTo>
                  <a:pt x="15226646" y="0"/>
                </a:lnTo>
                <a:lnTo>
                  <a:pt x="15226646"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0800000">
            <a:off x="5325980" y="-683007"/>
            <a:ext cx="15226645" cy="3423414"/>
          </a:xfrm>
          <a:custGeom>
            <a:avLst/>
            <a:gdLst/>
            <a:ahLst/>
            <a:cxnLst/>
            <a:rect l="l" t="t" r="r" b="b"/>
            <a:pathLst>
              <a:path w="15226645" h="3423414">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497141">
            <a:off x="2310376" y="1763421"/>
            <a:ext cx="2291438" cy="1953972"/>
          </a:xfrm>
          <a:custGeom>
            <a:avLst/>
            <a:gdLst/>
            <a:ahLst/>
            <a:cxnLst/>
            <a:rect l="l" t="t" r="r" b="b"/>
            <a:pathLst>
              <a:path w="2291438" h="1953972">
                <a:moveTo>
                  <a:pt x="0" y="0"/>
                </a:moveTo>
                <a:lnTo>
                  <a:pt x="2291438" y="0"/>
                </a:lnTo>
                <a:lnTo>
                  <a:pt x="2291438" y="1953972"/>
                </a:lnTo>
                <a:lnTo>
                  <a:pt x="0" y="19539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1112582" flipH="1" flipV="1">
            <a:off x="13172013" y="7304328"/>
            <a:ext cx="2291438" cy="1953972"/>
          </a:xfrm>
          <a:custGeom>
            <a:avLst/>
            <a:gdLst/>
            <a:ahLst/>
            <a:cxnLst/>
            <a:rect l="l" t="t" r="r" b="b"/>
            <a:pathLst>
              <a:path w="2291438" h="1953972">
                <a:moveTo>
                  <a:pt x="2291438" y="1953972"/>
                </a:moveTo>
                <a:lnTo>
                  <a:pt x="0" y="1953972"/>
                </a:lnTo>
                <a:lnTo>
                  <a:pt x="0" y="0"/>
                </a:lnTo>
                <a:lnTo>
                  <a:pt x="2291438" y="0"/>
                </a:lnTo>
                <a:lnTo>
                  <a:pt x="2291438" y="195397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a:off x="1028700" y="7304328"/>
            <a:ext cx="651198" cy="1846180"/>
          </a:xfrm>
          <a:custGeom>
            <a:avLst/>
            <a:gdLst/>
            <a:ahLst/>
            <a:cxnLst/>
            <a:rect l="l" t="t" r="r" b="b"/>
            <a:pathLst>
              <a:path w="651198" h="1846180">
                <a:moveTo>
                  <a:pt x="0" y="0"/>
                </a:moveTo>
                <a:lnTo>
                  <a:pt x="651198" y="0"/>
                </a:lnTo>
                <a:lnTo>
                  <a:pt x="651198" y="1846180"/>
                </a:lnTo>
                <a:lnTo>
                  <a:pt x="0" y="18461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TextBox 17"/>
          <p:cNvSpPr txBox="1"/>
          <p:nvPr/>
        </p:nvSpPr>
        <p:spPr>
          <a:xfrm>
            <a:off x="5237976" y="4416676"/>
            <a:ext cx="7658577" cy="2076311"/>
          </a:xfrm>
          <a:prstGeom prst="rect">
            <a:avLst/>
          </a:prstGeom>
        </p:spPr>
        <p:txBody>
          <a:bodyPr lIns="0" tIns="0" rIns="0" bIns="0" rtlCol="0" anchor="t">
            <a:spAutoFit/>
          </a:bodyPr>
          <a:lstStyle/>
          <a:p>
            <a:pPr algn="ctr">
              <a:lnSpc>
                <a:spcPts val="16517"/>
              </a:lnSpc>
              <a:spcBef>
                <a:spcPct val="0"/>
              </a:spcBef>
            </a:pPr>
            <a:r>
              <a:rPr lang="en-US" sz="11798" b="1">
                <a:solidFill>
                  <a:srgbClr val="FFFFFF"/>
                </a:solidFill>
                <a:latin typeface="Arimo Bold"/>
                <a:ea typeface="Arimo Bold"/>
                <a:cs typeface="Arimo Bold"/>
                <a:sym typeface="Arimo Bold"/>
              </a:rPr>
              <a:t>Thank You</a:t>
            </a:r>
          </a:p>
        </p:txBody>
      </p:sp>
      <p:sp>
        <p:nvSpPr>
          <p:cNvPr id="18" name="Freeform 18"/>
          <p:cNvSpPr/>
          <p:nvPr/>
        </p:nvSpPr>
        <p:spPr>
          <a:xfrm flipH="1" flipV="1">
            <a:off x="16608102" y="1028700"/>
            <a:ext cx="651198" cy="1846180"/>
          </a:xfrm>
          <a:custGeom>
            <a:avLst/>
            <a:gdLst/>
            <a:ahLst/>
            <a:cxnLst/>
            <a:rect l="l" t="t" r="r" b="b"/>
            <a:pathLst>
              <a:path w="651198" h="1846180">
                <a:moveTo>
                  <a:pt x="651198" y="1846180"/>
                </a:moveTo>
                <a:lnTo>
                  <a:pt x="0" y="1846180"/>
                </a:lnTo>
                <a:lnTo>
                  <a:pt x="0" y="0"/>
                </a:lnTo>
                <a:lnTo>
                  <a:pt x="651198" y="0"/>
                </a:lnTo>
                <a:lnTo>
                  <a:pt x="651198" y="184618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995</Words>
  <Application>Microsoft Office PowerPoint</Application>
  <PresentationFormat>Custom</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Arimo</vt:lpstr>
      <vt:lpstr>Calibri</vt:lpstr>
      <vt:lpstr>Chau Philomene</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Putih Abstrak Minimalis Seminar Proposal Presentasi</dc:title>
  <dc:creator>User</dc:creator>
  <cp:lastModifiedBy>hani astrid</cp:lastModifiedBy>
  <cp:revision>3</cp:revision>
  <dcterms:created xsi:type="dcterms:W3CDTF">2006-08-16T00:00:00Z</dcterms:created>
  <dcterms:modified xsi:type="dcterms:W3CDTF">2024-11-09T12:16:01Z</dcterms:modified>
  <dc:identifier>DAGVU5qAvng</dc:identifier>
</cp:coreProperties>
</file>