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embeddedFontLst>
    <p:embeddedFont>
      <p:font typeface="AWWOQV+LeagueSpartan-Bold"/>
      <p:regular r:id="rId13"/>
    </p:embeddedFont>
    <p:embeddedFont>
      <p:font typeface="FNQGGV+LeagueSpartan-Bold"/>
      <p:regular r:id="rId14"/>
    </p:embeddedFont>
    <p:embeddedFont>
      <p:font typeface="NEROTU+ArialMT"/>
      <p:regular r:id="rId15"/>
    </p:embeddedFont>
    <p:embeddedFont>
      <p:font typeface="GBHMBJ+DMSans-Regular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font" Target="fonts/font1.fntdata" /><Relationship Id="rId14" Type="http://schemas.openxmlformats.org/officeDocument/2006/relationships/font" Target="fonts/font2.fntdata" /><Relationship Id="rId15" Type="http://schemas.openxmlformats.org/officeDocument/2006/relationships/font" Target="fonts/font3.fntdata" /><Relationship Id="rId16" Type="http://schemas.openxmlformats.org/officeDocument/2006/relationships/font" Target="fonts/font4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1002" y="580161"/>
            <a:ext cx="6754914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Institut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Pangeran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Dharma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kusuma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46064" y="2401646"/>
            <a:ext cx="14163861" cy="3217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6068" marR="0">
              <a:lnSpc>
                <a:spcPts val="6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DEVELOPMENT</a:t>
            </a:r>
            <a:r>
              <a:rPr dirty="0" sz="5150" spc="750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9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OF</a:t>
            </a:r>
            <a:r>
              <a:rPr dirty="0" sz="5150" spc="748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INFOGRAPH</a:t>
            </a:r>
          </a:p>
          <a:p>
            <a:pPr marL="2004922" marR="0">
              <a:lnSpc>
                <a:spcPts val="6195"/>
              </a:lnSpc>
              <a:spcBef>
                <a:spcPts val="0"/>
              </a:spcBef>
              <a:spcAft>
                <a:spcPts val="0"/>
              </a:spcAft>
            </a:pP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MEDIA</a:t>
            </a:r>
            <a:r>
              <a:rPr dirty="0" sz="5150" spc="753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TO</a:t>
            </a:r>
            <a:r>
              <a:rPr dirty="0" sz="5150" spc="2912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THE</a:t>
            </a:r>
            <a:r>
              <a:rPr dirty="0" sz="5150" spc="750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CHARACTER</a:t>
            </a:r>
          </a:p>
          <a:p>
            <a:pPr marL="1671412" marR="0">
              <a:lnSpc>
                <a:spcPts val="6194"/>
              </a:lnSpc>
              <a:spcBef>
                <a:spcPts val="0"/>
              </a:spcBef>
              <a:spcAft>
                <a:spcPts val="0"/>
              </a:spcAft>
            </a:pP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PROCRASTIATION</a:t>
            </a:r>
            <a:r>
              <a:rPr dirty="0" sz="5150" spc="753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1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IN</a:t>
            </a: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FINE</a:t>
            </a:r>
            <a:r>
              <a:rPr dirty="0" sz="5150" spc="751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AR</a:t>
            </a:r>
          </a:p>
          <a:p>
            <a:pPr marL="0" marR="0">
              <a:lnSpc>
                <a:spcPts val="6195"/>
              </a:lnSpc>
              <a:spcBef>
                <a:spcPts val="0"/>
              </a:spcBef>
              <a:spcAft>
                <a:spcPts val="0"/>
              </a:spcAft>
            </a:pP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LEARNING</a:t>
            </a:r>
            <a:r>
              <a:rPr dirty="0" sz="5150" spc="753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1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IN</a:t>
            </a: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5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ELEMENTARY</a:t>
            </a:r>
            <a:r>
              <a:rPr dirty="0" sz="5150" spc="751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5150" spc="757" b="1">
                <a:solidFill>
                  <a:srgbClr val="ffffff"/>
                </a:solidFill>
                <a:latin typeface="FNQGGV+LeagueSpartan-Bold"/>
                <a:cs typeface="FNQGGV+LeagueSpartan-Bold"/>
              </a:rPr>
              <a:t>SCHO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64536" y="7613081"/>
            <a:ext cx="10991195" cy="1047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Lutvia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Nurhaj,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Aan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Yuliyanto,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Ahmad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Fauzan,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Yeni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Ha</a:t>
            </a:r>
          </a:p>
          <a:p>
            <a:pPr marL="3340717" marR="0">
              <a:lnSpc>
                <a:spcPts val="375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Iis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Novia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Risliyani,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and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Faiq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Khafidz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WWOQV+LeagueSpartan-Bold"/>
                <a:cs typeface="AWWOQV+LeagueSpartan-Bold"/>
              </a:rPr>
              <a:t>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8172" y="381492"/>
            <a:ext cx="13529958" cy="2639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3024" marR="0">
              <a:lnSpc>
                <a:spcPts val="9161"/>
              </a:lnSpc>
              <a:spcBef>
                <a:spcPts val="0"/>
              </a:spcBef>
              <a:spcAft>
                <a:spcPts val="0"/>
              </a:spcAft>
            </a:pPr>
            <a:r>
              <a:rPr dirty="0" sz="7350" spc="-1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Introduction</a:t>
            </a:r>
          </a:p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78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rapid</a:t>
            </a:r>
            <a:r>
              <a:rPr dirty="0" sz="3000" spc="79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development</a:t>
            </a:r>
            <a:r>
              <a:rPr dirty="0" sz="3000" spc="6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7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information</a:t>
            </a:r>
            <a:r>
              <a:rPr dirty="0" sz="3000" spc="66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79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communication</a:t>
            </a:r>
            <a:r>
              <a:rPr dirty="0" sz="3000" spc="7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technology</a:t>
            </a:r>
          </a:p>
          <a:p>
            <a:pPr marL="323852" marR="0">
              <a:lnSpc>
                <a:spcPts val="3906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plays</a:t>
            </a:r>
            <a:r>
              <a:rPr dirty="0" sz="3000" spc="24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</a:t>
            </a:r>
            <a:r>
              <a:rPr dirty="0" sz="3000" spc="37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important</a:t>
            </a:r>
            <a:r>
              <a:rPr dirty="0" sz="3000" spc="3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role</a:t>
            </a:r>
            <a:r>
              <a:rPr dirty="0" sz="3000" spc="3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3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37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development</a:t>
            </a:r>
            <a:r>
              <a:rPr dirty="0" sz="3000" spc="25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3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science,</a:t>
            </a:r>
            <a:r>
              <a:rPr dirty="0" sz="3000" spc="38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especially</a:t>
            </a:r>
            <a:r>
              <a:rPr dirty="0" sz="3000" spc="37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3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</a:p>
          <a:p>
            <a:pPr marL="323852" marR="0">
              <a:lnSpc>
                <a:spcPts val="3906"/>
              </a:lnSpc>
              <a:spcBef>
                <a:spcPts val="264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field</a:t>
            </a:r>
            <a:r>
              <a:rPr dirty="0" sz="3000" spc="11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11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education.</a:t>
            </a:r>
            <a:r>
              <a:rPr dirty="0" sz="3000" spc="110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Many</a:t>
            </a:r>
            <a:r>
              <a:rPr dirty="0" sz="3000" spc="10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educational</a:t>
            </a:r>
            <a:r>
              <a:rPr dirty="0" sz="3000" spc="110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institutions</a:t>
            </a:r>
            <a:r>
              <a:rPr dirty="0" sz="3000" spc="105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are</a:t>
            </a:r>
            <a:r>
              <a:rPr dirty="0" sz="3000" spc="109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starting</a:t>
            </a:r>
            <a:r>
              <a:rPr dirty="0" sz="3000" spc="106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110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2025" y="3016368"/>
            <a:ext cx="6006846" cy="534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technology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intensively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5825" y="3490342"/>
            <a:ext cx="13722148" cy="2820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000" spc="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1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2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common</a:t>
            </a:r>
            <a:r>
              <a:rPr dirty="0" sz="3000" spc="2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phenomenon</a:t>
            </a:r>
            <a:r>
              <a:rPr dirty="0" sz="3000" spc="2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2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everyday</a:t>
            </a:r>
            <a:r>
              <a:rPr dirty="0" sz="3000" spc="-9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life</a:t>
            </a:r>
            <a:r>
              <a:rPr dirty="0" sz="3000" spc="1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22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  <a:r>
              <a:rPr dirty="0" sz="3000" spc="2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have</a:t>
            </a:r>
            <a:r>
              <a:rPr dirty="0" sz="3000" spc="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</a:p>
          <a:p>
            <a:pPr marL="3238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significant</a:t>
            </a:r>
            <a:r>
              <a:rPr dirty="0" sz="3000" spc="8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impact</a:t>
            </a:r>
            <a:r>
              <a:rPr dirty="0" sz="3000" spc="8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on</a:t>
            </a:r>
            <a:r>
              <a:rPr dirty="0" sz="3000" spc="85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various</a:t>
            </a:r>
            <a:r>
              <a:rPr dirty="0" sz="3000" spc="77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aspects</a:t>
            </a:r>
            <a:r>
              <a:rPr dirty="0" sz="3000" spc="8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8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86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person's</a:t>
            </a:r>
            <a:r>
              <a:rPr dirty="0" sz="3000" spc="7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life.</a:t>
            </a:r>
            <a:r>
              <a:rPr dirty="0" sz="3000" spc="80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With</a:t>
            </a:r>
            <a:r>
              <a:rPr dirty="0" sz="3000" spc="85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its</a:t>
            </a:r>
            <a:r>
              <a:rPr dirty="0" sz="3000" spc="86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roots</a:t>
            </a:r>
          </a:p>
          <a:p>
            <a:pPr marL="3238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originating</a:t>
            </a:r>
            <a:r>
              <a:rPr dirty="0" sz="3000" spc="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from</a:t>
            </a:r>
            <a:r>
              <a:rPr dirty="0" sz="3000" spc="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Latin,</a:t>
            </a:r>
            <a:r>
              <a:rPr dirty="0" sz="3000" spc="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000" spc="-8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describes</a:t>
            </a:r>
            <a:r>
              <a:rPr dirty="0" sz="3000" spc="10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tendency</a:t>
            </a:r>
            <a:r>
              <a:rPr dirty="0" sz="3000" spc="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4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postpone</a:t>
            </a:r>
          </a:p>
          <a:p>
            <a:pPr marL="3238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work</a:t>
            </a:r>
            <a:r>
              <a:rPr dirty="0" sz="3000" spc="2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000" spc="3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tasks</a:t>
            </a:r>
            <a:r>
              <a:rPr dirty="0" sz="3000" spc="27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until</a:t>
            </a:r>
            <a:r>
              <a:rPr dirty="0" sz="3000" spc="3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3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later</a:t>
            </a:r>
            <a:r>
              <a:rPr dirty="0" sz="3000" spc="2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date.</a:t>
            </a:r>
            <a:r>
              <a:rPr dirty="0" sz="3000" spc="28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35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various</a:t>
            </a:r>
            <a:r>
              <a:rPr dirty="0" sz="3000" spc="26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literature,</a:t>
            </a:r>
            <a:r>
              <a:rPr dirty="0" sz="3000" spc="2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this</a:t>
            </a:r>
            <a:r>
              <a:rPr dirty="0" sz="3000" spc="34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behavior</a:t>
            </a:r>
            <a:r>
              <a:rPr dirty="0" sz="3000" spc="2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3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often</a:t>
            </a:r>
          </a:p>
          <a:p>
            <a:pPr marL="3238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associated</a:t>
            </a:r>
            <a:r>
              <a:rPr dirty="0" sz="3000" spc="117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with</a:t>
            </a:r>
            <a:r>
              <a:rPr dirty="0" sz="3000" spc="124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poor</a:t>
            </a:r>
            <a:r>
              <a:rPr dirty="0" sz="3000" spc="12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  <a:r>
              <a:rPr dirty="0" sz="3000" spc="12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management,</a:t>
            </a:r>
            <a:r>
              <a:rPr dirty="0" sz="3000" spc="125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perfectionism,</a:t>
            </a:r>
            <a:r>
              <a:rPr dirty="0" sz="3000" spc="11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external</a:t>
            </a:r>
            <a:r>
              <a:rPr dirty="0" sz="3000" spc="11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self-</a:t>
            </a:r>
          </a:p>
          <a:p>
            <a:pPr marL="3238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control,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low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motivation.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5825" y="6426026"/>
            <a:ext cx="13718703" cy="3300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At</a:t>
            </a:r>
            <a:r>
              <a:rPr dirty="0" sz="3000" spc="4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54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elementary</a:t>
            </a:r>
            <a:r>
              <a:rPr dirty="0" sz="3000" spc="5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school</a:t>
            </a:r>
            <a:r>
              <a:rPr dirty="0" sz="3000" spc="5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level,</a:t>
            </a:r>
            <a:r>
              <a:rPr dirty="0" sz="3000" spc="4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many</a:t>
            </a:r>
            <a:r>
              <a:rPr dirty="0" sz="3000" spc="4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4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may</a:t>
            </a:r>
            <a:r>
              <a:rPr dirty="0" sz="3000" spc="49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not</a:t>
            </a:r>
            <a:r>
              <a:rPr dirty="0" sz="3000" spc="47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have</a:t>
            </a:r>
            <a:r>
              <a:rPr dirty="0" sz="3000" spc="4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good</a:t>
            </a:r>
            <a:r>
              <a:rPr dirty="0" sz="3000" spc="47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management</a:t>
            </a:r>
            <a:r>
              <a:rPr dirty="0" sz="3000" spc="86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skills,</a:t>
            </a:r>
            <a:r>
              <a:rPr dirty="0" sz="3000" spc="90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so</a:t>
            </a:r>
            <a:r>
              <a:rPr dirty="0" sz="3000" spc="9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they</a:t>
            </a:r>
            <a:r>
              <a:rPr dirty="0" sz="3000" spc="8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tend</a:t>
            </a:r>
            <a:r>
              <a:rPr dirty="0" sz="3000" spc="8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8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procrastinate</a:t>
            </a:r>
            <a:r>
              <a:rPr dirty="0" sz="3000" spc="7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completing</a:t>
            </a:r>
            <a:r>
              <a:rPr dirty="0" sz="3000" spc="86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fine</a:t>
            </a:r>
            <a:r>
              <a:rPr dirty="0" sz="3000" spc="89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arts</a:t>
            </a:r>
          </a:p>
          <a:p>
            <a:pPr marL="323852" marR="0">
              <a:lnSpc>
                <a:spcPts val="36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assignments,</a:t>
            </a:r>
            <a:r>
              <a:rPr dirty="0" sz="3000" spc="3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such</a:t>
            </a:r>
            <a:r>
              <a:rPr dirty="0" sz="3000" spc="3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3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drawing</a:t>
            </a:r>
            <a:r>
              <a:rPr dirty="0" sz="3000" spc="3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000" spc="3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creating</a:t>
            </a:r>
            <a:r>
              <a:rPr dirty="0" sz="3000" spc="26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three-dimensional</a:t>
            </a:r>
            <a:r>
              <a:rPr dirty="0" sz="3000" spc="3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works.</a:t>
            </a:r>
            <a:r>
              <a:rPr dirty="0" sz="3000" spc="22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Some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2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also</a:t>
            </a:r>
            <a:r>
              <a:rPr dirty="0" sz="3000" spc="29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feel</a:t>
            </a:r>
            <a:r>
              <a:rPr dirty="0" sz="3000" spc="24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afraid</a:t>
            </a:r>
            <a:r>
              <a:rPr dirty="0" sz="3000" spc="29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000" spc="25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their</a:t>
            </a:r>
            <a:r>
              <a:rPr dirty="0" sz="3000" spc="2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work</a:t>
            </a:r>
            <a:r>
              <a:rPr dirty="0" sz="3000" spc="23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may</a:t>
            </a:r>
            <a:r>
              <a:rPr dirty="0" sz="3000" spc="2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not</a:t>
            </a:r>
            <a:r>
              <a:rPr dirty="0" sz="3000" spc="2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meet</a:t>
            </a:r>
            <a:r>
              <a:rPr dirty="0" sz="3000" spc="25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expectations,</a:t>
            </a:r>
            <a:r>
              <a:rPr dirty="0" sz="3000" spc="16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both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3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terms</a:t>
            </a:r>
            <a:r>
              <a:rPr dirty="0" sz="3000" spc="3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35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aesthetics</a:t>
            </a:r>
            <a:r>
              <a:rPr dirty="0" sz="3000" spc="2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3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teacher</a:t>
            </a:r>
            <a:r>
              <a:rPr dirty="0" sz="3000" spc="32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assessment.</a:t>
            </a:r>
            <a:r>
              <a:rPr dirty="0" sz="3000" spc="3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This</a:t>
            </a:r>
            <a:r>
              <a:rPr dirty="0" sz="3000" spc="3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feeling</a:t>
            </a:r>
            <a:r>
              <a:rPr dirty="0" sz="3000" spc="2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35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dread</a:t>
            </a:r>
            <a:r>
              <a:rPr dirty="0" sz="3000" spc="3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</a:p>
          <a:p>
            <a:pPr marL="323852" marR="0">
              <a:lnSpc>
                <a:spcPts val="36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cause</a:t>
            </a:r>
            <a:r>
              <a:rPr dirty="0" sz="3000" spc="105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9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10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000" spc="105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reluctant</a:t>
            </a:r>
            <a:r>
              <a:rPr dirty="0" sz="3000" spc="9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10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start</a:t>
            </a:r>
            <a:r>
              <a:rPr dirty="0" sz="3000" spc="9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000" spc="10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complete</a:t>
            </a:r>
            <a:r>
              <a:rPr dirty="0" sz="3000" spc="9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work,</a:t>
            </a:r>
            <a:r>
              <a:rPr dirty="0" sz="3000" spc="9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ultimately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impacting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spent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on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assignment.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48992" y="367870"/>
            <a:ext cx="8363703" cy="1067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08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LITERATUR</a:t>
            </a: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224" y="1978234"/>
            <a:ext cx="3813035" cy="559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200" spc="761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7515" y="2539320"/>
            <a:ext cx="16708539" cy="39264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Graphic</a:t>
            </a:r>
            <a:r>
              <a:rPr dirty="0" sz="3150" spc="4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150" spc="44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  <a:r>
              <a:rPr dirty="0" sz="3150" spc="4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150" spc="44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includes</a:t>
            </a:r>
            <a:r>
              <a:rPr dirty="0" sz="3150" spc="4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visual</a:t>
            </a:r>
            <a:r>
              <a:rPr dirty="0" sz="3150" spc="4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media.</a:t>
            </a:r>
            <a:r>
              <a:rPr dirty="0" sz="3150" spc="4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150" spc="4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150" spc="44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distribution</a:t>
            </a:r>
            <a:r>
              <a:rPr dirty="0" sz="3150" spc="35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stimulates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150" spc="22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sense</a:t>
            </a:r>
            <a:r>
              <a:rPr dirty="0" sz="3150" spc="2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150" spc="21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sight</a:t>
            </a:r>
            <a:r>
              <a:rPr dirty="0" sz="3150" spc="2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because</a:t>
            </a:r>
            <a:r>
              <a:rPr dirty="0" sz="3150" spc="2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150" spc="22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message</a:t>
            </a:r>
            <a:r>
              <a:rPr dirty="0" sz="3150" spc="16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conveyed</a:t>
            </a:r>
            <a:r>
              <a:rPr dirty="0" sz="3150" spc="-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150" spc="22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expressed</a:t>
            </a:r>
            <a:r>
              <a:rPr dirty="0" sz="3150" spc="1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150" spc="21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symbols</a:t>
            </a:r>
            <a:r>
              <a:rPr dirty="0" sz="3150" spc="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 spc="2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images.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These</a:t>
            </a:r>
            <a:r>
              <a:rPr dirty="0" sz="3150" spc="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symbols</a:t>
            </a:r>
            <a:r>
              <a:rPr dirty="0" sz="3150" spc="-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 spc="4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images</a:t>
            </a:r>
            <a:r>
              <a:rPr dirty="0" sz="3150" spc="-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need</a:t>
            </a:r>
            <a:r>
              <a:rPr dirty="0" sz="3150" spc="4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150" spc="-1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150" spc="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properly</a:t>
            </a:r>
            <a:r>
              <a:rPr dirty="0" sz="3150" spc="-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understood</a:t>
            </a:r>
            <a:r>
              <a:rPr dirty="0" sz="3150" spc="-8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so</a:t>
            </a:r>
            <a:r>
              <a:rPr dirty="0" sz="3150" spc="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150" spc="3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message</a:t>
            </a:r>
            <a:r>
              <a:rPr dirty="0" sz="3150" spc="-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delivery</a:t>
            </a:r>
          </a:p>
          <a:p>
            <a:pPr marL="0" marR="0">
              <a:lnSpc>
                <a:spcPts val="4109"/>
              </a:lnSpc>
              <a:spcBef>
                <a:spcPts val="35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process</a:t>
            </a:r>
            <a:r>
              <a:rPr dirty="0" sz="3150" spc="188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  <a:r>
              <a:rPr dirty="0" sz="3150" spc="19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150" spc="19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successful</a:t>
            </a:r>
            <a:r>
              <a:rPr dirty="0" sz="3150" spc="19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 spc="194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efficient</a:t>
            </a:r>
            <a:r>
              <a:rPr dirty="0" sz="3150" spc="19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150" spc="19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attracting</a:t>
            </a:r>
            <a:r>
              <a:rPr dirty="0" sz="3150" spc="18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attention,</a:t>
            </a:r>
            <a:r>
              <a:rPr dirty="0" sz="3150" spc="18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clarifying</a:t>
            </a:r>
            <a:r>
              <a:rPr dirty="0" sz="3150" spc="19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presentation</a:t>
            </a:r>
            <a:r>
              <a:rPr dirty="0" sz="3150" spc="1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150" spc="12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ideas,</a:t>
            </a:r>
            <a:r>
              <a:rPr dirty="0" sz="3150" spc="12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 spc="12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illustrating</a:t>
            </a:r>
            <a:r>
              <a:rPr dirty="0" sz="3150" spc="112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150" spc="12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embellishing</a:t>
            </a:r>
            <a:r>
              <a:rPr dirty="0" sz="3150" spc="12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facts</a:t>
            </a:r>
            <a:r>
              <a:rPr dirty="0" sz="3150" spc="11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150" spc="121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might</a:t>
            </a:r>
            <a:r>
              <a:rPr dirty="0" sz="3150" spc="123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150" spc="125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quickly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forgotten</a:t>
            </a:r>
            <a:r>
              <a:rPr dirty="0" sz="3150" spc="10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150" spc="128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ignored</a:t>
            </a:r>
            <a:r>
              <a:rPr dirty="0" sz="3150" spc="12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if</a:t>
            </a:r>
            <a:r>
              <a:rPr dirty="0" sz="3150" spc="12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they</a:t>
            </a:r>
            <a:r>
              <a:rPr dirty="0" sz="3150" spc="122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were</a:t>
            </a:r>
            <a:r>
              <a:rPr dirty="0" sz="3150" spc="118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not</a:t>
            </a:r>
            <a:r>
              <a:rPr dirty="0" sz="3150" spc="122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graphic.(Hersita</a:t>
            </a:r>
            <a:r>
              <a:rPr dirty="0" sz="3150" spc="12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et</a:t>
            </a:r>
            <a:r>
              <a:rPr dirty="0" sz="3150" spc="12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al.,</a:t>
            </a:r>
            <a:r>
              <a:rPr dirty="0" sz="3150" spc="12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2020).</a:t>
            </a:r>
            <a:r>
              <a:rPr dirty="0" sz="3150" spc="106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According</a:t>
            </a:r>
            <a:r>
              <a:rPr dirty="0" sz="3150" spc="114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(Smiciklas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Rizawati,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2022),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409" y="6451176"/>
            <a:ext cx="3313623" cy="559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200" spc="761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7012262"/>
            <a:ext cx="16702284" cy="1682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150" spc="9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150" spc="1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150" spc="11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choice</a:t>
            </a:r>
            <a:r>
              <a:rPr dirty="0" sz="3150" spc="111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150" spc="108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complete</a:t>
            </a:r>
            <a:r>
              <a:rPr dirty="0" sz="3150" spc="10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150" spc="11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task</a:t>
            </a:r>
            <a:r>
              <a:rPr dirty="0" sz="3150" spc="11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at</a:t>
            </a:r>
            <a:r>
              <a:rPr dirty="0" sz="3150" spc="109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150" spc="11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later</a:t>
            </a:r>
            <a:r>
              <a:rPr dirty="0" sz="3150" spc="105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date.</a:t>
            </a:r>
            <a:r>
              <a:rPr dirty="0" sz="3150" spc="105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150" spc="11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everyday</a:t>
            </a:r>
            <a:r>
              <a:rPr dirty="0" sz="3150" spc="81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life,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150" spc="2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150" spc="39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common</a:t>
            </a:r>
            <a:r>
              <a:rPr dirty="0" sz="3150" spc="37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 spc="40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associated</a:t>
            </a:r>
            <a:r>
              <a:rPr dirty="0" sz="3150" spc="3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with</a:t>
            </a:r>
            <a:r>
              <a:rPr dirty="0" sz="3150" spc="38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poor</a:t>
            </a:r>
            <a:r>
              <a:rPr dirty="0" sz="3150" spc="39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  <a:r>
              <a:rPr dirty="0" sz="3150" spc="4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management,</a:t>
            </a:r>
            <a:r>
              <a:rPr dirty="0" sz="3150" spc="40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perfectionism,</a:t>
            </a:r>
          </a:p>
          <a:p>
            <a:pPr marL="0" marR="0">
              <a:lnSpc>
                <a:spcPts val="4109"/>
              </a:lnSpc>
              <a:spcBef>
                <a:spcPts val="308"/>
              </a:spcBef>
              <a:spcAft>
                <a:spcPts val="0"/>
              </a:spcAft>
            </a:pP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external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locus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control,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low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motivation.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(Sandra,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2013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Zainuddin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et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al.,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2023).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48992" y="367870"/>
            <a:ext cx="8363703" cy="1067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08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LITERATUR</a:t>
            </a: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 </a:t>
            </a:r>
            <a:r>
              <a:rPr dirty="0" sz="650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6937" y="2106495"/>
            <a:ext cx="1059858" cy="559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200" spc="761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2b2d42"/>
                </a:solidFill>
                <a:latin typeface="GBHMBJ+DMSans-Regular"/>
                <a:cs typeface="GBHMBJ+DMSans-Regular"/>
              </a:rPr>
              <a:t>Art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228" y="2664736"/>
            <a:ext cx="16694877" cy="254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One</a:t>
            </a:r>
            <a:r>
              <a:rPr dirty="0" sz="2850" spc="47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4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2850" spc="47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main</a:t>
            </a:r>
            <a:r>
              <a:rPr dirty="0" sz="2850" spc="48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areas</a:t>
            </a:r>
            <a:r>
              <a:rPr dirty="0" sz="2850" spc="4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4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coverage</a:t>
            </a:r>
            <a:r>
              <a:rPr dirty="0" sz="2850" spc="27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2850" spc="4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2850" spc="47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definition</a:t>
            </a:r>
            <a:r>
              <a:rPr dirty="0" sz="2850" spc="4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2850" spc="4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history</a:t>
            </a:r>
            <a:r>
              <a:rPr dirty="0" sz="2850" spc="3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4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fine</a:t>
            </a:r>
            <a:r>
              <a:rPr dirty="0" sz="2850" spc="4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art,</a:t>
            </a:r>
            <a:r>
              <a:rPr dirty="0" sz="2850" spc="4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where</a:t>
            </a:r>
            <a:r>
              <a:rPr dirty="0" sz="2850" spc="4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2850" spc="39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are</a:t>
            </a:r>
          </a:p>
          <a:p>
            <a:pPr marL="0" marR="0">
              <a:lnSpc>
                <a:spcPts val="3718"/>
              </a:lnSpc>
              <a:spcBef>
                <a:spcPts val="279"/>
              </a:spcBef>
              <a:spcAft>
                <a:spcPts val="0"/>
              </a:spcAft>
            </a:pP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introduced</a:t>
            </a:r>
            <a:r>
              <a:rPr dirty="0" sz="2850" spc="4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2850" spc="5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2850" spc="10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basic</a:t>
            </a:r>
            <a:r>
              <a:rPr dirty="0" sz="2850" spc="10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concepts</a:t>
            </a:r>
            <a:r>
              <a:rPr dirty="0" sz="2850" spc="2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1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fine</a:t>
            </a:r>
            <a:r>
              <a:rPr dirty="0" sz="2850" spc="9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art,</a:t>
            </a:r>
            <a:r>
              <a:rPr dirty="0" sz="2850" spc="10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including</a:t>
            </a:r>
            <a:r>
              <a:rPr dirty="0" sz="2850" spc="11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2850" spc="10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function,</a:t>
            </a:r>
            <a:r>
              <a:rPr dirty="0" sz="2850" spc="7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value,</a:t>
            </a:r>
            <a:r>
              <a:rPr dirty="0" sz="2850" spc="4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2850" spc="10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role</a:t>
            </a:r>
            <a:r>
              <a:rPr dirty="0" sz="2850" spc="5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1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art</a:t>
            </a:r>
            <a:r>
              <a:rPr dirty="0" sz="2850" spc="10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2850" spc="1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human</a:t>
            </a:r>
          </a:p>
          <a:p>
            <a:pPr marL="0" marR="0">
              <a:lnSpc>
                <a:spcPts val="3718"/>
              </a:lnSpc>
              <a:spcBef>
                <a:spcPts val="279"/>
              </a:spcBef>
              <a:spcAft>
                <a:spcPts val="0"/>
              </a:spcAft>
            </a:pP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life</a:t>
            </a:r>
            <a:r>
              <a:rPr dirty="0" sz="2850" spc="1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2850" spc="2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2850" spc="14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are</a:t>
            </a:r>
            <a:r>
              <a:rPr dirty="0" sz="2850" spc="1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also</a:t>
            </a:r>
            <a:r>
              <a:rPr dirty="0" sz="2850" spc="2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introduced</a:t>
            </a:r>
            <a:r>
              <a:rPr dirty="0" sz="2850" spc="15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2850" spc="1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2850" spc="22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elements</a:t>
            </a:r>
            <a:r>
              <a:rPr dirty="0" sz="2850" spc="2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2850" spc="2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fine</a:t>
            </a:r>
            <a:r>
              <a:rPr dirty="0" sz="2850" spc="2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art</a:t>
            </a:r>
            <a:r>
              <a:rPr dirty="0" sz="2850" spc="22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2850" spc="1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underlie</a:t>
            </a:r>
            <a:r>
              <a:rPr dirty="0" sz="2850" spc="2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each</a:t>
            </a:r>
            <a:r>
              <a:rPr dirty="0" sz="2850" spc="22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work,</a:t>
            </a:r>
            <a:r>
              <a:rPr dirty="0" sz="2850" spc="16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such</a:t>
            </a:r>
            <a:r>
              <a:rPr dirty="0" sz="2850" spc="22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</a:p>
          <a:p>
            <a:pPr marL="0" marR="0">
              <a:lnSpc>
                <a:spcPts val="3718"/>
              </a:lnSpc>
              <a:spcBef>
                <a:spcPts val="279"/>
              </a:spcBef>
              <a:spcAft>
                <a:spcPts val="0"/>
              </a:spcAft>
            </a:pP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line,</a:t>
            </a:r>
            <a:r>
              <a:rPr dirty="0" sz="2850" spc="10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shape,</a:t>
            </a:r>
            <a:r>
              <a:rPr dirty="0" sz="2850" spc="99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space,</a:t>
            </a:r>
            <a:r>
              <a:rPr dirty="0" sz="2850" spc="9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color,</a:t>
            </a:r>
            <a:r>
              <a:rPr dirty="0" sz="2850" spc="90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texture,</a:t>
            </a:r>
            <a:r>
              <a:rPr dirty="0" sz="2850" spc="8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2850" spc="1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composition</a:t>
            </a:r>
            <a:r>
              <a:rPr dirty="0" sz="2850" spc="9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(Agung</a:t>
            </a:r>
            <a:r>
              <a:rPr dirty="0" sz="2850" spc="90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&amp;</a:t>
            </a:r>
            <a:r>
              <a:rPr dirty="0" sz="2850" spc="99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Iskandar,</a:t>
            </a:r>
            <a:r>
              <a:rPr dirty="0" sz="2850" spc="90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2014</a:t>
            </a:r>
            <a:r>
              <a:rPr dirty="0" sz="2850" spc="9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2850" spc="10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Pramudya</a:t>
            </a:r>
            <a:r>
              <a:rPr dirty="0" sz="2850" spc="90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&amp;</a:t>
            </a:r>
          </a:p>
          <a:p>
            <a:pPr marL="0" marR="0">
              <a:lnSpc>
                <a:spcPts val="3718"/>
              </a:lnSpc>
              <a:spcBef>
                <a:spcPts val="279"/>
              </a:spcBef>
              <a:spcAft>
                <a:spcPts val="0"/>
              </a:spcAft>
            </a:pP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Wijayanti,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2850">
                <a:solidFill>
                  <a:srgbClr val="2b2d42"/>
                </a:solidFill>
                <a:latin typeface="GBHMBJ+DMSans-Regular"/>
                <a:cs typeface="GBHMBJ+DMSans-Regular"/>
              </a:rPr>
              <a:t>2024)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8826" y="268457"/>
            <a:ext cx="4966018" cy="11761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7150" spc="1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6801" y="1637038"/>
            <a:ext cx="15077988" cy="3391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According</a:t>
            </a:r>
            <a:r>
              <a:rPr dirty="0" sz="3000" spc="52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6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Marfuah</a:t>
            </a:r>
            <a:r>
              <a:rPr dirty="0" sz="3000" spc="6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(in</a:t>
            </a:r>
            <a:r>
              <a:rPr dirty="0" sz="3000" spc="6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Azhari</a:t>
            </a:r>
            <a:r>
              <a:rPr dirty="0" sz="3000" spc="6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et</a:t>
            </a:r>
            <a:r>
              <a:rPr dirty="0" sz="3000" spc="6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al.,</a:t>
            </a:r>
            <a:r>
              <a:rPr dirty="0" sz="3000" spc="68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2022).</a:t>
            </a:r>
            <a:r>
              <a:rPr dirty="0" sz="3000" spc="60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This</a:t>
            </a:r>
            <a:r>
              <a:rPr dirty="0" sz="3000" spc="6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6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  <a:r>
              <a:rPr dirty="0" sz="3000" spc="68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000" spc="6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modified</a:t>
            </a:r>
            <a:r>
              <a:rPr dirty="0" sz="3000" spc="66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developed</a:t>
            </a:r>
            <a:r>
              <a:rPr dirty="0" sz="3000" spc="5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6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62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form</a:t>
            </a:r>
            <a:r>
              <a:rPr dirty="0" sz="3000" spc="5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62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integrated</a:t>
            </a:r>
            <a:r>
              <a:rPr dirty="0" sz="3000" spc="4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47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6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with</a:t>
            </a:r>
            <a:r>
              <a:rPr dirty="0" sz="3000" spc="6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interactive</a:t>
            </a:r>
            <a:r>
              <a:rPr dirty="0" sz="3000" spc="4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video</a:t>
            </a:r>
            <a:r>
              <a:rPr dirty="0" sz="3000" spc="25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2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assisted</a:t>
            </a:r>
            <a:r>
              <a:rPr dirty="0" sz="3000" spc="1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by</a:t>
            </a:r>
            <a:r>
              <a:rPr dirty="0" sz="3000" spc="13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internet</a:t>
            </a:r>
            <a:r>
              <a:rPr dirty="0" sz="3000" spc="16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access.</a:t>
            </a:r>
            <a:r>
              <a:rPr dirty="0" sz="3000" spc="26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Remember</a:t>
            </a:r>
            <a:r>
              <a:rPr dirty="0" sz="3000" spc="1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000" spc="2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it</a:t>
            </a:r>
            <a:r>
              <a:rPr dirty="0" sz="3000" spc="2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4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also</a:t>
            </a:r>
            <a:r>
              <a:rPr dirty="0" sz="3000" spc="25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recommended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for</a:t>
            </a:r>
            <a:r>
              <a:rPr dirty="0" sz="3000" spc="5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5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5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understand</a:t>
            </a:r>
            <a:r>
              <a:rPr dirty="0" sz="3000" spc="5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5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material</a:t>
            </a:r>
            <a:r>
              <a:rPr dirty="0" sz="3000" spc="5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context</a:t>
            </a:r>
            <a:r>
              <a:rPr dirty="0" sz="3000" spc="4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through</a:t>
            </a:r>
            <a:r>
              <a:rPr dirty="0" sz="3000" spc="50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real</a:t>
            </a:r>
            <a:r>
              <a:rPr dirty="0" sz="3000" spc="5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experience</a:t>
            </a:r>
            <a:r>
              <a:rPr dirty="0" sz="3000" spc="5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5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real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action.</a:t>
            </a:r>
            <a:r>
              <a:rPr dirty="0" sz="3000" spc="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Through</a:t>
            </a:r>
            <a:r>
              <a:rPr dirty="0" sz="3000" spc="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integrated</a:t>
            </a:r>
            <a:r>
              <a:rPr dirty="0" sz="3000" spc="-2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-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media,</a:t>
            </a:r>
            <a:r>
              <a:rPr dirty="0" sz="3000" spc="1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are</a:t>
            </a:r>
            <a:r>
              <a:rPr dirty="0" sz="3000" spc="5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not</a:t>
            </a:r>
            <a:r>
              <a:rPr dirty="0" sz="3000" spc="4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only</a:t>
            </a:r>
            <a:r>
              <a:rPr dirty="0" sz="3000" spc="9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encouraged</a:t>
            </a:r>
            <a:r>
              <a:rPr dirty="0" sz="3000" spc="4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gain</a:t>
            </a:r>
            <a:r>
              <a:rPr dirty="0" sz="3000" spc="7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understanding</a:t>
            </a:r>
            <a:r>
              <a:rPr dirty="0" sz="3000" spc="68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through</a:t>
            </a:r>
            <a:r>
              <a:rPr dirty="0" sz="3000" spc="69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76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information</a:t>
            </a:r>
            <a:r>
              <a:rPr dirty="0" sz="3000" spc="6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illustrated</a:t>
            </a:r>
            <a:r>
              <a:rPr dirty="0" sz="3000" spc="6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but</a:t>
            </a:r>
            <a:r>
              <a:rPr dirty="0" sz="3000" spc="7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  <a:r>
              <a:rPr dirty="0" sz="3000" spc="7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also</a:t>
            </a:r>
            <a:r>
              <a:rPr dirty="0" sz="3000" spc="7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hone</a:t>
            </a:r>
            <a:r>
              <a:rPr dirty="0" sz="3000" spc="7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their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digital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skills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strive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expand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their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understanding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more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richly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interactively.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6801" y="5104365"/>
            <a:ext cx="15066116" cy="534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Several</a:t>
            </a:r>
            <a:r>
              <a:rPr dirty="0" sz="3000" spc="1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factors</a:t>
            </a:r>
            <a:r>
              <a:rPr dirty="0" sz="3000" spc="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influence</a:t>
            </a:r>
            <a:r>
              <a:rPr dirty="0" sz="3000" spc="25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academic</a:t>
            </a:r>
            <a:r>
              <a:rPr dirty="0" sz="3000" spc="27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procrastination,</a:t>
            </a:r>
            <a:r>
              <a:rPr dirty="0" sz="3000" spc="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namely</a:t>
            </a:r>
            <a:r>
              <a:rPr dirty="0" sz="3000" spc="2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internal</a:t>
            </a:r>
            <a:r>
              <a:rPr dirty="0" sz="3000" spc="2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factors,</a:t>
            </a:r>
            <a:r>
              <a:rPr dirty="0" sz="3000" spc="1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which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70654" y="5561565"/>
            <a:ext cx="12956665" cy="534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include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physical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psychological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conditions,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well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external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6801" y="6273286"/>
            <a:ext cx="15071142" cy="1917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1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relationship</a:t>
            </a:r>
            <a:r>
              <a:rPr dirty="0" sz="3000" spc="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between</a:t>
            </a:r>
            <a:r>
              <a:rPr dirty="0" sz="3000" spc="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-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1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12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decrease</a:t>
            </a:r>
            <a:r>
              <a:rPr dirty="0" sz="3000" spc="8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 spc="11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000" spc="-5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</a:t>
            </a:r>
            <a:r>
              <a:rPr dirty="0" sz="3000" spc="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explained</a:t>
            </a:r>
            <a:r>
              <a:rPr dirty="0" sz="3000" spc="6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from</a:t>
            </a:r>
            <a:r>
              <a:rPr dirty="0" sz="3000" spc="6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1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cognitive</a:t>
            </a:r>
            <a:r>
              <a:rPr dirty="0" sz="3000" spc="-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1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motivational</a:t>
            </a:r>
            <a:r>
              <a:rPr dirty="0" sz="3000" spc="-6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perspective.</a:t>
            </a:r>
            <a:r>
              <a:rPr dirty="0" sz="3000" spc="2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-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11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</a:p>
          <a:p>
            <a:pPr marL="323852" marR="0">
              <a:lnSpc>
                <a:spcPts val="363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visual</a:t>
            </a:r>
            <a:r>
              <a:rPr dirty="0" sz="3000" spc="7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aid</a:t>
            </a:r>
            <a:r>
              <a:rPr dirty="0" sz="3000" spc="7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000" spc="7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presents</a:t>
            </a:r>
            <a:r>
              <a:rPr dirty="0" sz="3000" spc="7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complex</a:t>
            </a:r>
            <a:r>
              <a:rPr dirty="0" sz="3000" spc="7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information</a:t>
            </a:r>
            <a:r>
              <a:rPr dirty="0" sz="3000" spc="65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simply</a:t>
            </a:r>
            <a:r>
              <a:rPr dirty="0" sz="3000" spc="7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through</a:t>
            </a:r>
            <a:r>
              <a:rPr dirty="0" sz="3000" spc="69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</a:t>
            </a:r>
            <a:r>
              <a:rPr dirty="0" sz="3000" spc="77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combination</a:t>
            </a:r>
            <a:r>
              <a:rPr dirty="0" sz="3000" spc="7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images,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short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text,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graphics,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icons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07929" y="255968"/>
            <a:ext cx="5380649" cy="1104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6700" spc="10" b="1">
                <a:solidFill>
                  <a:srgbClr val="2b2d42"/>
                </a:solidFill>
                <a:latin typeface="FNQGGV+LeagueSpartan-Bold"/>
                <a:cs typeface="FNQGGV+LeagueSpartan-Bold"/>
              </a:rPr>
              <a:t>Cloncussion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3119" y="1785921"/>
            <a:ext cx="15092593" cy="1962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This</a:t>
            </a:r>
            <a:r>
              <a:rPr dirty="0" sz="3000" spc="123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12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111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supports</a:t>
            </a:r>
            <a:r>
              <a:rPr dirty="0" sz="3000" spc="12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  <a:r>
              <a:rPr dirty="0" sz="3000" spc="123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through</a:t>
            </a:r>
            <a:r>
              <a:rPr dirty="0" sz="3000" spc="117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real</a:t>
            </a:r>
            <a:r>
              <a:rPr dirty="0" sz="3000" spc="119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experience,</a:t>
            </a:r>
            <a:r>
              <a:rPr dirty="0" sz="3000" spc="120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integrates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students'</a:t>
            </a:r>
            <a:r>
              <a:rPr dirty="0" sz="3000" spc="74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digital</a:t>
            </a:r>
            <a:r>
              <a:rPr dirty="0" sz="3000" spc="78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skills,</a:t>
            </a:r>
            <a:r>
              <a:rPr dirty="0" sz="3000" spc="79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8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adds</a:t>
            </a:r>
            <a:r>
              <a:rPr dirty="0" sz="3000" spc="80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deeper</a:t>
            </a:r>
            <a:r>
              <a:rPr dirty="0" sz="3000" spc="81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understanding</a:t>
            </a:r>
            <a:r>
              <a:rPr dirty="0" sz="3000" spc="71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75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80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development</a:t>
            </a:r>
            <a:r>
              <a:rPr dirty="0" sz="3000" spc="68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media.</a:t>
            </a:r>
            <a:r>
              <a:rPr dirty="0" sz="3000" spc="3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This</a:t>
            </a:r>
            <a:r>
              <a:rPr dirty="0" sz="3000" spc="1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infographic</a:t>
            </a:r>
            <a:r>
              <a:rPr dirty="0" sz="3000" spc="-11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media</a:t>
            </a:r>
            <a:r>
              <a:rPr dirty="0" sz="3000" spc="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aims</a:t>
            </a:r>
            <a:r>
              <a:rPr dirty="0" sz="3000" spc="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-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help</a:t>
            </a:r>
            <a:r>
              <a:rPr dirty="0" sz="3000" spc="2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 spc="-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</a:t>
            </a:r>
            <a:r>
              <a:rPr dirty="0" sz="3000" spc="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more</a:t>
            </a:r>
            <a:r>
              <a:rPr dirty="0" sz="3000" spc="-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effectively</a:t>
            </a:r>
          </a:p>
          <a:p>
            <a:pPr marL="323852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digital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era,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meeting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needs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teachers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3119" y="4003159"/>
            <a:ext cx="15064401" cy="995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7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000" spc="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20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behavior</a:t>
            </a:r>
            <a:r>
              <a:rPr dirty="0" sz="3000" spc="14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20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delaying</a:t>
            </a:r>
            <a:r>
              <a:rPr dirty="0" sz="3000" spc="14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tasks</a:t>
            </a:r>
            <a:r>
              <a:rPr dirty="0" sz="3000" spc="12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that</a:t>
            </a:r>
            <a:r>
              <a:rPr dirty="0" sz="3000" spc="16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often</a:t>
            </a:r>
            <a:r>
              <a:rPr dirty="0" sz="3000" spc="1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related</a:t>
            </a:r>
            <a:r>
              <a:rPr dirty="0" sz="3000" spc="7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to</a:t>
            </a:r>
            <a:r>
              <a:rPr dirty="0" sz="3000" spc="16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poor</a:t>
            </a:r>
            <a:r>
              <a:rPr dirty="0" sz="3000" spc="20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</a:p>
          <a:p>
            <a:pPr marL="323852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management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low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motivation.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3119" y="4925179"/>
            <a:ext cx="15100185" cy="2839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2b2d42"/>
                </a:solidFill>
                <a:latin typeface="NEROTU+ArialMT"/>
                <a:cs typeface="NEROTU+ArialMT"/>
              </a:rPr>
              <a:t>•</a:t>
            </a:r>
            <a:r>
              <a:rPr dirty="0" sz="3050" spc="1519">
                <a:solidFill>
                  <a:srgbClr val="2b2d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Academic</a:t>
            </a:r>
            <a:r>
              <a:rPr dirty="0" sz="3000" spc="22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  <a:r>
              <a:rPr dirty="0" sz="3000" spc="11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8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influenced</a:t>
            </a:r>
            <a:r>
              <a:rPr dirty="0" sz="3000" spc="28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by</a:t>
            </a:r>
            <a:r>
              <a:rPr dirty="0" sz="3000" spc="1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internal</a:t>
            </a:r>
            <a:r>
              <a:rPr dirty="0" sz="3000" spc="24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factors</a:t>
            </a:r>
            <a:r>
              <a:rPr dirty="0" sz="3000" spc="15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such</a:t>
            </a:r>
            <a:r>
              <a:rPr dirty="0" sz="3000" spc="28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29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fear</a:t>
            </a:r>
            <a:r>
              <a:rPr dirty="0" sz="3000" spc="23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29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failure,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perfectionism,</a:t>
            </a:r>
            <a:r>
              <a:rPr dirty="0" sz="3000" spc="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1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lack</a:t>
            </a:r>
            <a:r>
              <a:rPr dirty="0" sz="3000" spc="1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12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  <a:r>
              <a:rPr dirty="0" sz="3000" spc="13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management</a:t>
            </a:r>
            <a:r>
              <a:rPr dirty="0" sz="3000" spc="7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skills,</a:t>
            </a:r>
            <a:r>
              <a:rPr dirty="0" sz="3000" spc="12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1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well</a:t>
            </a:r>
            <a:r>
              <a:rPr dirty="0" sz="3000" spc="7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13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external</a:t>
            </a:r>
            <a:r>
              <a:rPr dirty="0" sz="3000" spc="3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factors</a:t>
            </a:r>
            <a:r>
              <a:rPr dirty="0" sz="3000" spc="-1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such</a:t>
            </a:r>
          </a:p>
          <a:p>
            <a:pPr marL="323852" marR="0">
              <a:lnSpc>
                <a:spcPts val="36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44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peer</a:t>
            </a:r>
            <a:r>
              <a:rPr dirty="0" sz="3000" spc="45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pressure,</a:t>
            </a:r>
            <a:r>
              <a:rPr dirty="0" sz="3000" spc="3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high</a:t>
            </a:r>
            <a:r>
              <a:rPr dirty="0" sz="3000" spc="4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workload,</a:t>
            </a:r>
            <a:r>
              <a:rPr dirty="0" sz="3000" spc="38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or</a:t>
            </a:r>
            <a:r>
              <a:rPr dirty="0" sz="3000" spc="436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lack</a:t>
            </a:r>
            <a:r>
              <a:rPr dirty="0" sz="3000" spc="44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of</a:t>
            </a:r>
            <a:r>
              <a:rPr dirty="0" sz="3000" spc="43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parental</a:t>
            </a:r>
            <a:r>
              <a:rPr dirty="0" sz="3000" spc="38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support.</a:t>
            </a:r>
            <a:r>
              <a:rPr dirty="0" sz="3000" spc="44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The</a:t>
            </a:r>
            <a:r>
              <a:rPr dirty="0" sz="3000" spc="434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</a:t>
            </a:r>
          </a:p>
          <a:p>
            <a:pPr marL="323852" marR="0">
              <a:lnSpc>
                <a:spcPts val="3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character</a:t>
            </a:r>
            <a:r>
              <a:rPr dirty="0" sz="3000" spc="17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is</a:t>
            </a:r>
            <a:r>
              <a:rPr dirty="0" sz="3000" spc="24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measured</a:t>
            </a:r>
            <a:r>
              <a:rPr dirty="0" sz="3000" spc="203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by</a:t>
            </a:r>
            <a:r>
              <a:rPr dirty="0" sz="3000" spc="12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several</a:t>
            </a:r>
            <a:r>
              <a:rPr dirty="0" sz="3000" spc="11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indicators,</a:t>
            </a:r>
            <a:r>
              <a:rPr dirty="0" sz="3000" spc="15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such</a:t>
            </a:r>
            <a:r>
              <a:rPr dirty="0" sz="3000" spc="24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as</a:t>
            </a:r>
            <a:r>
              <a:rPr dirty="0" sz="3000" spc="249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task</a:t>
            </a:r>
            <a:r>
              <a:rPr dirty="0" sz="3000" spc="2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procrastination,</a:t>
            </a:r>
            <a:r>
              <a:rPr dirty="0" sz="3000" spc="7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anxiety,</a:t>
            </a:r>
          </a:p>
          <a:p>
            <a:pPr marL="323852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stress,</a:t>
            </a:r>
            <a:r>
              <a:rPr dirty="0" sz="3000" spc="84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perfectionism,</a:t>
            </a:r>
            <a:r>
              <a:rPr dirty="0" sz="3000" spc="867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low</a:t>
            </a:r>
            <a:r>
              <a:rPr dirty="0" sz="3000" spc="90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motivation,</a:t>
            </a:r>
            <a:r>
              <a:rPr dirty="0" sz="3000" spc="778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 spc="96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weak</a:t>
            </a:r>
            <a:r>
              <a:rPr dirty="0" sz="3000" spc="911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time</a:t>
            </a:r>
            <a:r>
              <a:rPr dirty="0" sz="3000" spc="965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management,</a:t>
            </a:r>
            <a:r>
              <a:rPr dirty="0" sz="3000" spc="972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which</a:t>
            </a:r>
            <a:r>
              <a:rPr dirty="0" sz="3000" spc="95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can</a:t>
            </a:r>
          </a:p>
          <a:p>
            <a:pPr marL="323852" marR="0">
              <a:lnSpc>
                <a:spcPts val="36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affect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students'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academic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achievement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and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learning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 </a:t>
            </a:r>
            <a:r>
              <a:rPr dirty="0" sz="3000">
                <a:solidFill>
                  <a:srgbClr val="2b2d42"/>
                </a:solidFill>
                <a:latin typeface="GBHMBJ+DMSans-Regular"/>
                <a:cs typeface="GBHMBJ+DMSans-Regular"/>
              </a:rPr>
              <a:t>productivity.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06098" y="5151752"/>
            <a:ext cx="10629163" cy="208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900" spc="15" b="1">
                <a:solidFill>
                  <a:srgbClr val="2b2d42"/>
                </a:solidFill>
                <a:latin typeface="AWWOQV+LeagueSpartan-Bold"/>
                <a:cs typeface="AWWOQV+LeagueSpartan-Bold"/>
              </a:rPr>
              <a:t>THANK</a:t>
            </a:r>
            <a:r>
              <a:rPr dirty="0" sz="12900" b="1">
                <a:solidFill>
                  <a:srgbClr val="2b2d42"/>
                </a:solidFill>
                <a:latin typeface="AWWOQV+LeagueSpartan-Bold"/>
                <a:cs typeface="AWWOQV+LeagueSpartan-Bold"/>
              </a:rPr>
              <a:t> </a:t>
            </a:r>
            <a:r>
              <a:rPr dirty="0" sz="12900" spc="15" b="1">
                <a:solidFill>
                  <a:srgbClr val="2b2d42"/>
                </a:solidFill>
                <a:latin typeface="AWWOQV+LeagueSpartan-Bold"/>
                <a:cs typeface="AWWOQV+LeagueSpartan-Bold"/>
              </a:rPr>
              <a:t>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2024-11-20T07:53:08-06:00</dcterms:modified>
</cp:coreProperties>
</file>