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9" r:id="rId5"/>
    <p:sldId id="262" r:id="rId6"/>
    <p:sldId id="267" r:id="rId7"/>
    <p:sldId id="270" r:id="rId8"/>
    <p:sldId id="278" r:id="rId9"/>
    <p:sldId id="279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8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2"/>
  </p:normalViewPr>
  <p:slideViewPr>
    <p:cSldViewPr snapToGrid="0" snapToObjects="1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DD571-E22F-4A38-B450-8CCBD829A548}" type="datetimeFigureOut">
              <a:rPr lang="en-US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C2C40-CB1C-4820-9151-EC51EC2E7E0F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0974584-F7C5-6440-926F-F6A9781D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10" y="2484470"/>
            <a:ext cx="7552916" cy="21305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D7436C2F-09FF-014A-84CC-E0A18AFE2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92" y="138819"/>
            <a:ext cx="2369315" cy="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89423-CD2E-4FE4-A0A5-BF1DF9A8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21021-E600-4985-9CB7-C9166258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65E1-9312-40C9-B537-2EF2373A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7D5D2-711E-4128-B02F-A2F5F3B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A264A-3B0E-4789-8D33-E3B8BB42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6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5CD398-88C4-4D5A-B800-669821089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AE657-6D14-4EC6-AF23-3733CA7EC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13624-5ED1-471D-B870-97A86379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89F5-C44A-423E-A411-0170507E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F323-E5A0-4612-B41A-6BBC2FFF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A72F24-C2F4-A848-9526-6DDE303230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00" y="1460500"/>
            <a:ext cx="5327904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00000"/>
              </a:lnSpc>
              <a:defRPr lang="en-US" sz="14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00000"/>
              </a:lnSpc>
              <a:defRPr 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B5A9DDA-5C61-C94F-9C1E-F412423AF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11/10/2024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B9CE1BE-CD51-BD42-A659-2F084EB57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2707C4E-5419-8141-80B3-E4B112655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D362EF-E079-514F-814C-6085176CA7AD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2AC75DAD-32BC-CC41-8DF4-9E68DB3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217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0EAB2A1-27FC-7D46-BBF1-72410CED55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596" y="2560320"/>
            <a:ext cx="94457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70A3AA-4210-FB4E-9790-9D6891AFF655}"/>
              </a:ext>
            </a:extLst>
          </p:cNvPr>
          <p:cNvCxnSpPr>
            <a:cxnSpLocks/>
          </p:cNvCxnSpPr>
          <p:nvPr userDrawn="1"/>
        </p:nvCxnSpPr>
        <p:spPr>
          <a:xfrm>
            <a:off x="533400" y="1104900"/>
            <a:ext cx="11119104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8B6F196-1924-E341-B33B-77AEF4A8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430609"/>
            <a:ext cx="9146972" cy="64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48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BE2BF-67D0-421C-B0EA-C2FDA38E9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D459D-4DBB-4B08-B28E-38CB29459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D5826-9D5D-45F7-9039-C95938735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5230-6E6B-4AE2-A238-476A2293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C195B-3566-4F5A-8A17-C0D96E0D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64FFA-F5D7-4974-90D5-37C1E4F5D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93013-51BB-4A17-B3BD-969427C6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5D238-163E-4CA0-8D72-013A528AF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4BFD3-F57E-442B-B0D6-44B28B98A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C678E-A9F6-402F-AB68-0001BA3C2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3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4" indent="0">
              <a:buNone/>
              <a:defRPr sz="1600" b="1"/>
            </a:lvl7pPr>
            <a:lvl8pPr marL="3200370" indent="0">
              <a:buNone/>
              <a:defRPr sz="1600" b="1"/>
            </a:lvl8pPr>
            <a:lvl9pPr marL="36575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C1CE1F-0133-4A8E-9510-3927C275A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2791-1A66-47A2-B8AB-CF2C8494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3D370-BE25-4CF9-8D18-A8B0D628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F9EFB-2082-4B18-8532-2E058DF9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2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482C-C319-43FD-93FF-980D21E2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03A496-9194-4AF3-A700-304E648B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3CEB3-10DB-4C6B-B786-6EA61FEA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A844B-2D32-4E86-8B10-61DBDBE5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4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1782B-EB6A-4988-856E-D6637A15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005B5-4499-443A-AEC7-4504692A5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E9E49-7000-42FC-9389-8FC847AA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FE04-76D2-4EE9-82B4-6CF8BDAE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215A4-C64A-4FDE-8E67-809F9ECF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899654-FEE0-4F7C-9F7E-E61364191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0672D7-560C-46F5-B38A-5864AF61B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33971-AB39-461C-BCDD-6F82E9DF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E7803C-62B5-41B0-9BE1-73F066620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35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7523E-938F-438E-ACC4-357650D6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72DA9-4F67-4E76-B94A-2A066F0CC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3" indent="0">
              <a:buNone/>
              <a:defRPr sz="2000"/>
            </a:lvl5pPr>
            <a:lvl6pPr marL="2285978" indent="0">
              <a:buNone/>
              <a:defRPr sz="2000"/>
            </a:lvl6pPr>
            <a:lvl7pPr marL="2743174" indent="0">
              <a:buNone/>
              <a:defRPr sz="2000"/>
            </a:lvl7pPr>
            <a:lvl8pPr marL="3200370" indent="0">
              <a:buNone/>
              <a:defRPr sz="2000"/>
            </a:lvl8pPr>
            <a:lvl9pPr marL="365756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2FDD4-868B-425C-9784-E80DB7C01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96" indent="0">
              <a:buNone/>
              <a:defRPr sz="1400"/>
            </a:lvl2pPr>
            <a:lvl3pPr marL="914391" indent="0">
              <a:buNone/>
              <a:defRPr sz="1200"/>
            </a:lvl3pPr>
            <a:lvl4pPr marL="1371587" indent="0">
              <a:buNone/>
              <a:defRPr sz="1000"/>
            </a:lvl4pPr>
            <a:lvl5pPr marL="1828783" indent="0">
              <a:buNone/>
              <a:defRPr sz="1000"/>
            </a:lvl5pPr>
            <a:lvl6pPr marL="2285978" indent="0">
              <a:buNone/>
              <a:defRPr sz="1000"/>
            </a:lvl6pPr>
            <a:lvl7pPr marL="2743174" indent="0">
              <a:buNone/>
              <a:defRPr sz="1000"/>
            </a:lvl7pPr>
            <a:lvl8pPr marL="3200370" indent="0">
              <a:buNone/>
              <a:defRPr sz="1000"/>
            </a:lvl8pPr>
            <a:lvl9pPr marL="365756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3192-BC34-458B-84D8-10413109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140DD-DF78-4ACA-994A-2C80E820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55A00-460B-4060-8FC4-6AE015C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8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8DD69-FB8A-4188-BFE4-CBF509E5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15C50-137C-4155-8543-556E7E21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6A1DE-66DD-40F1-896C-01B693106E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2F8D-62B3-48AF-BAF5-944399905ED0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912B1-2F8B-49C2-9253-FDAAEF5D9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CF23-BB91-472C-8560-11C5F528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4216D-285E-4743-ADC0-F517FFC766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91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9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8" indent="-228598" algn="l" defTabSz="9143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5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0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6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2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7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3" indent="-228598" algn="l" defTabSz="91439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4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yxxgirl.com/sexlist/interaksi-sosial-antara-etnis-cina-dan-etnis-jawa-di-kudus-pada-masa.htm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75583F-376C-40AE-9849-09070F0B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24" y="196747"/>
            <a:ext cx="9263574" cy="1686720"/>
          </a:xfrm>
        </p:spPr>
        <p:txBody>
          <a:bodyPr anchor="b">
            <a:noAutofit/>
          </a:bodyPr>
          <a:lstStyle/>
          <a:p>
            <a:pPr algn="l"/>
            <a:r>
              <a:rPr lang="en-US" sz="36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Indigenous Knowledge in The Framework of </a:t>
            </a:r>
            <a:r>
              <a:rPr lang="en-US" sz="3600" dirty="0" err="1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Ethnopedagogy</a:t>
            </a:r>
            <a:r>
              <a:rPr lang="en-US" sz="36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for Merdeka Curriculum in Elementary Schools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165814A-5271-4039-9F12-014787DA9E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9924" y="2529290"/>
            <a:ext cx="8022307" cy="385755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en-US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STKIP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Persada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Khatulistiwa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Universitas Pendidikan Indonesia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Bandung-</a:t>
            </a:r>
            <a:r>
              <a:rPr lang="en-US" sz="2000" b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Sintang</a:t>
            </a:r>
            <a:r>
              <a:rPr lang="en-US" sz="20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November 23th 2024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2000" b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 descr="circles connected by lines">
            <a:extLst>
              <a:ext uri="{FF2B5EF4-FFF2-40B4-BE49-F238E27FC236}">
                <a16:creationId xmlns:a16="http://schemas.microsoft.com/office/drawing/2014/main" id="{698A0E4F-CFB4-48D6-8D5D-D7F7DD3198A1}"/>
              </a:ext>
            </a:extLst>
          </p:cNvPr>
          <p:cNvGrpSpPr/>
          <p:nvPr/>
        </p:nvGrpSpPr>
        <p:grpSpPr>
          <a:xfrm>
            <a:off x="7889591" y="489183"/>
            <a:ext cx="4029982" cy="4853637"/>
            <a:chOff x="6884452" y="1031132"/>
            <a:chExt cx="4029982" cy="4853637"/>
          </a:xfrm>
        </p:grpSpPr>
        <p:cxnSp>
          <p:nvCxnSpPr>
            <p:cNvPr id="8" name="Straight Connector 7" descr="straight line">
              <a:extLst>
                <a:ext uri="{FF2B5EF4-FFF2-40B4-BE49-F238E27FC236}">
                  <a16:creationId xmlns:a16="http://schemas.microsoft.com/office/drawing/2014/main" id="{C765D672-336B-734D-801A-36CBB0354E18}"/>
                </a:ext>
              </a:extLst>
            </p:cNvPr>
            <p:cNvCxnSpPr>
              <a:cxnSpLocks/>
            </p:cNvCxnSpPr>
            <p:nvPr/>
          </p:nvCxnSpPr>
          <p:spPr>
            <a:xfrm>
              <a:off x="7988238" y="2801566"/>
              <a:ext cx="1330860" cy="7481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 descr="straight line">
              <a:extLst>
                <a:ext uri="{FF2B5EF4-FFF2-40B4-BE49-F238E27FC236}">
                  <a16:creationId xmlns:a16="http://schemas.microsoft.com/office/drawing/2014/main" id="{89008531-943E-8C42-82ED-72460A2D10A4}"/>
                </a:ext>
              </a:extLst>
            </p:cNvPr>
            <p:cNvCxnSpPr>
              <a:cxnSpLocks/>
            </p:cNvCxnSpPr>
            <p:nvPr/>
          </p:nvCxnSpPr>
          <p:spPr>
            <a:xfrm>
              <a:off x="9708204" y="1960547"/>
              <a:ext cx="214008" cy="105502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 descr="oval shape">
              <a:extLst>
                <a:ext uri="{FF2B5EF4-FFF2-40B4-BE49-F238E27FC236}">
                  <a16:creationId xmlns:a16="http://schemas.microsoft.com/office/drawing/2014/main" id="{9A66A37A-7FB5-194C-B2F8-BB77745D65B0}"/>
                </a:ext>
              </a:extLst>
            </p:cNvPr>
            <p:cNvSpPr/>
            <p:nvPr/>
          </p:nvSpPr>
          <p:spPr>
            <a:xfrm>
              <a:off x="6884452" y="2165769"/>
              <a:ext cx="1303506" cy="130350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 descr="oval shape">
              <a:extLst>
                <a:ext uri="{FF2B5EF4-FFF2-40B4-BE49-F238E27FC236}">
                  <a16:creationId xmlns:a16="http://schemas.microsoft.com/office/drawing/2014/main" id="{9B093669-6BD2-2541-BF99-500AC2759CD6}"/>
                </a:ext>
              </a:extLst>
            </p:cNvPr>
            <p:cNvSpPr/>
            <p:nvPr/>
          </p:nvSpPr>
          <p:spPr>
            <a:xfrm>
              <a:off x="9144000" y="1031132"/>
              <a:ext cx="1031132" cy="103113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 descr="oval shape">
              <a:extLst>
                <a:ext uri="{FF2B5EF4-FFF2-40B4-BE49-F238E27FC236}">
                  <a16:creationId xmlns:a16="http://schemas.microsoft.com/office/drawing/2014/main" id="{EEB60046-7AC0-4C4A-9CA7-4DE66AF0F9E2}"/>
                </a:ext>
              </a:extLst>
            </p:cNvPr>
            <p:cNvSpPr/>
            <p:nvPr/>
          </p:nvSpPr>
          <p:spPr>
            <a:xfrm>
              <a:off x="8598544" y="5000016"/>
              <a:ext cx="884753" cy="8847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 descr="straight line">
              <a:extLst>
                <a:ext uri="{FF2B5EF4-FFF2-40B4-BE49-F238E27FC236}">
                  <a16:creationId xmlns:a16="http://schemas.microsoft.com/office/drawing/2014/main" id="{DC6AFA79-D8E3-E745-9969-5BF09667F3B4}"/>
                </a:ext>
              </a:extLst>
            </p:cNvPr>
            <p:cNvCxnSpPr>
              <a:cxnSpLocks/>
              <a:endCxn id="9" idx="7"/>
            </p:cNvCxnSpPr>
            <p:nvPr/>
          </p:nvCxnSpPr>
          <p:spPr>
            <a:xfrm flipH="1">
              <a:off x="9353728" y="4465840"/>
              <a:ext cx="501713" cy="66374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Oval 10" descr="oval shape">
              <a:extLst>
                <a:ext uri="{FF2B5EF4-FFF2-40B4-BE49-F238E27FC236}">
                  <a16:creationId xmlns:a16="http://schemas.microsoft.com/office/drawing/2014/main" id="{398897D7-2466-E540-8D23-AD7AEA562812}"/>
                </a:ext>
              </a:extLst>
            </p:cNvPr>
            <p:cNvSpPr/>
            <p:nvPr/>
          </p:nvSpPr>
          <p:spPr>
            <a:xfrm>
              <a:off x="9144000" y="3015574"/>
              <a:ext cx="1770434" cy="1770434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DB971A-674B-4566-F0DF-F89C1264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4" y="2971948"/>
            <a:ext cx="1929997" cy="192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 UPI – BERITA UPI">
            <a:extLst>
              <a:ext uri="{FF2B5EF4-FFF2-40B4-BE49-F238E27FC236}">
                <a16:creationId xmlns:a16="http://schemas.microsoft.com/office/drawing/2014/main" id="{519CE5B2-BB28-3BC8-763A-07288CA4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85" y="2995494"/>
            <a:ext cx="1944240" cy="190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KIP Persada Khatulistiwa">
            <a:extLst>
              <a:ext uri="{FF2B5EF4-FFF2-40B4-BE49-F238E27FC236}">
                <a16:creationId xmlns:a16="http://schemas.microsoft.com/office/drawing/2014/main" id="{982BC967-0EFB-678A-8CE8-83371C2DE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79" y="1624694"/>
            <a:ext cx="1442248" cy="13497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sep herry hernawan">
            <a:extLst>
              <a:ext uri="{FF2B5EF4-FFF2-40B4-BE49-F238E27FC236}">
                <a16:creationId xmlns:a16="http://schemas.microsoft.com/office/drawing/2014/main" id="{525D8D6A-B16B-8C81-F6EF-DC04F4C1A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92" y="196747"/>
            <a:ext cx="1330861" cy="140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thomas joni verawanto aristo">
            <a:extLst>
              <a:ext uri="{FF2B5EF4-FFF2-40B4-BE49-F238E27FC236}">
                <a16:creationId xmlns:a16="http://schemas.microsoft.com/office/drawing/2014/main" id="{30E03856-259B-2ED7-92F3-ABDF6827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577" y="4445277"/>
            <a:ext cx="1448244" cy="160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A767A7E-9C59-D686-0D08-D912F2A3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926" y="4445276"/>
            <a:ext cx="1610035" cy="161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571F53-E4C0-866B-1625-56F23A9A8416}"/>
              </a:ext>
            </a:extLst>
          </p:cNvPr>
          <p:cNvSpPr txBox="1"/>
          <p:nvPr/>
        </p:nvSpPr>
        <p:spPr>
          <a:xfrm>
            <a:off x="10467531" y="3027368"/>
            <a:ext cx="1146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Team</a:t>
            </a:r>
            <a:endParaRPr lang="en-ID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9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 descr="straight line">
            <a:extLst>
              <a:ext uri="{FF2B5EF4-FFF2-40B4-BE49-F238E27FC236}">
                <a16:creationId xmlns:a16="http://schemas.microsoft.com/office/drawing/2014/main" id="{91C17AB7-1E02-744B-8355-8ADCD6325281}"/>
              </a:ext>
            </a:extLst>
          </p:cNvPr>
          <p:cNvCxnSpPr>
            <a:cxnSpLocks/>
          </p:cNvCxnSpPr>
          <p:nvPr/>
        </p:nvCxnSpPr>
        <p:spPr>
          <a:xfrm flipH="1" flipV="1">
            <a:off x="5287423" y="3183276"/>
            <a:ext cx="843450" cy="7782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straight line">
            <a:extLst>
              <a:ext uri="{FF2B5EF4-FFF2-40B4-BE49-F238E27FC236}">
                <a16:creationId xmlns:a16="http://schemas.microsoft.com/office/drawing/2014/main" id="{87CDF5B5-C369-4348-80EE-15C349971157}"/>
              </a:ext>
            </a:extLst>
          </p:cNvPr>
          <p:cNvCxnSpPr>
            <a:cxnSpLocks/>
          </p:cNvCxnSpPr>
          <p:nvPr/>
        </p:nvCxnSpPr>
        <p:spPr>
          <a:xfrm flipH="1">
            <a:off x="6181541" y="2645676"/>
            <a:ext cx="17810" cy="11157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 descr="straight line">
            <a:extLst>
              <a:ext uri="{FF2B5EF4-FFF2-40B4-BE49-F238E27FC236}">
                <a16:creationId xmlns:a16="http://schemas.microsoft.com/office/drawing/2014/main" id="{9BE771C9-064B-5442-8A64-4D7AABC7510D}"/>
              </a:ext>
            </a:extLst>
          </p:cNvPr>
          <p:cNvCxnSpPr>
            <a:cxnSpLocks/>
          </p:cNvCxnSpPr>
          <p:nvPr/>
        </p:nvCxnSpPr>
        <p:spPr>
          <a:xfrm flipH="1">
            <a:off x="6214003" y="3155552"/>
            <a:ext cx="878622" cy="8060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 descr="straight line">
            <a:extLst>
              <a:ext uri="{FF2B5EF4-FFF2-40B4-BE49-F238E27FC236}">
                <a16:creationId xmlns:a16="http://schemas.microsoft.com/office/drawing/2014/main" id="{7F91743D-F766-F74C-9BE1-4576CA1208A8}"/>
              </a:ext>
            </a:extLst>
          </p:cNvPr>
          <p:cNvCxnSpPr>
            <a:cxnSpLocks/>
            <a:stCxn id="178" idx="3"/>
            <a:endCxn id="8" idx="1"/>
          </p:cNvCxnSpPr>
          <p:nvPr/>
        </p:nvCxnSpPr>
        <p:spPr>
          <a:xfrm>
            <a:off x="3289882" y="2727330"/>
            <a:ext cx="2208182" cy="20489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 descr="straight line">
            <a:extLst>
              <a:ext uri="{FF2B5EF4-FFF2-40B4-BE49-F238E27FC236}">
                <a16:creationId xmlns:a16="http://schemas.microsoft.com/office/drawing/2014/main" id="{A6B56747-60A4-2344-A62E-1BD196B9FFA4}"/>
              </a:ext>
            </a:extLst>
          </p:cNvPr>
          <p:cNvCxnSpPr>
            <a:cxnSpLocks/>
            <a:stCxn id="8" idx="1"/>
            <a:endCxn id="162" idx="3"/>
          </p:cNvCxnSpPr>
          <p:nvPr/>
        </p:nvCxnSpPr>
        <p:spPr>
          <a:xfrm flipH="1">
            <a:off x="3286840" y="4776236"/>
            <a:ext cx="2211224" cy="16965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 descr="straight line">
            <a:extLst>
              <a:ext uri="{FF2B5EF4-FFF2-40B4-BE49-F238E27FC236}">
                <a16:creationId xmlns:a16="http://schemas.microsoft.com/office/drawing/2014/main" id="{695C698A-2D20-FA42-B5AB-CBE70B49C5AC}"/>
              </a:ext>
            </a:extLst>
          </p:cNvPr>
          <p:cNvCxnSpPr>
            <a:cxnSpLocks/>
            <a:stCxn id="163" idx="1"/>
            <a:endCxn id="45" idx="1"/>
          </p:cNvCxnSpPr>
          <p:nvPr/>
        </p:nvCxnSpPr>
        <p:spPr>
          <a:xfrm flipH="1">
            <a:off x="6906238" y="2682822"/>
            <a:ext cx="1795659" cy="20867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 descr="straight line">
            <a:extLst>
              <a:ext uri="{FF2B5EF4-FFF2-40B4-BE49-F238E27FC236}">
                <a16:creationId xmlns:a16="http://schemas.microsoft.com/office/drawing/2014/main" id="{62FA2EE9-7777-D14D-B05A-01440A8A7AF1}"/>
              </a:ext>
            </a:extLst>
          </p:cNvPr>
          <p:cNvCxnSpPr>
            <a:cxnSpLocks/>
            <a:stCxn id="177" idx="3"/>
            <a:endCxn id="8" idx="1"/>
          </p:cNvCxnSpPr>
          <p:nvPr/>
        </p:nvCxnSpPr>
        <p:spPr>
          <a:xfrm>
            <a:off x="3283446" y="3446745"/>
            <a:ext cx="2214618" cy="13294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 descr="straight line">
            <a:extLst>
              <a:ext uri="{FF2B5EF4-FFF2-40B4-BE49-F238E27FC236}">
                <a16:creationId xmlns:a16="http://schemas.microsoft.com/office/drawing/2014/main" id="{04EEDFD0-7563-FC44-9546-F58808B1C9DC}"/>
              </a:ext>
            </a:extLst>
          </p:cNvPr>
          <p:cNvCxnSpPr>
            <a:cxnSpLocks/>
            <a:stCxn id="8" idx="1"/>
            <a:endCxn id="71" idx="3"/>
          </p:cNvCxnSpPr>
          <p:nvPr/>
        </p:nvCxnSpPr>
        <p:spPr>
          <a:xfrm flipH="1" flipV="1">
            <a:off x="3292998" y="4199370"/>
            <a:ext cx="2205066" cy="5768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 descr="straight line">
            <a:extLst>
              <a:ext uri="{FF2B5EF4-FFF2-40B4-BE49-F238E27FC236}">
                <a16:creationId xmlns:a16="http://schemas.microsoft.com/office/drawing/2014/main" id="{FE694711-C8DF-2643-88C5-0B80347A10DF}"/>
              </a:ext>
            </a:extLst>
          </p:cNvPr>
          <p:cNvCxnSpPr>
            <a:cxnSpLocks/>
            <a:stCxn id="8" idx="1"/>
            <a:endCxn id="171" idx="3"/>
          </p:cNvCxnSpPr>
          <p:nvPr/>
        </p:nvCxnSpPr>
        <p:spPr>
          <a:xfrm flipH="1">
            <a:off x="3292998" y="4776236"/>
            <a:ext cx="2205066" cy="9678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 descr="straight line">
            <a:extLst>
              <a:ext uri="{FF2B5EF4-FFF2-40B4-BE49-F238E27FC236}">
                <a16:creationId xmlns:a16="http://schemas.microsoft.com/office/drawing/2014/main" id="{33DFB9F9-170B-6D4B-9508-6B22087708E5}"/>
              </a:ext>
            </a:extLst>
          </p:cNvPr>
          <p:cNvCxnSpPr>
            <a:cxnSpLocks/>
            <a:stCxn id="8" idx="1"/>
            <a:endCxn id="170" idx="3"/>
          </p:cNvCxnSpPr>
          <p:nvPr/>
        </p:nvCxnSpPr>
        <p:spPr>
          <a:xfrm flipH="1">
            <a:off x="3273838" y="4776236"/>
            <a:ext cx="2224226" cy="1863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 descr="straight line">
            <a:extLst>
              <a:ext uri="{FF2B5EF4-FFF2-40B4-BE49-F238E27FC236}">
                <a16:creationId xmlns:a16="http://schemas.microsoft.com/office/drawing/2014/main" id="{5E491E45-5EC1-314B-891B-8947226940E3}"/>
              </a:ext>
            </a:extLst>
          </p:cNvPr>
          <p:cNvCxnSpPr>
            <a:cxnSpLocks/>
            <a:stCxn id="166" idx="1"/>
            <a:endCxn id="45" idx="1"/>
          </p:cNvCxnSpPr>
          <p:nvPr/>
        </p:nvCxnSpPr>
        <p:spPr>
          <a:xfrm flipH="1">
            <a:off x="6906238" y="3443771"/>
            <a:ext cx="1777180" cy="13258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 descr="rounded rectangle&#10;">
            <a:extLst>
              <a:ext uri="{FF2B5EF4-FFF2-40B4-BE49-F238E27FC236}">
                <a16:creationId xmlns:a16="http://schemas.microsoft.com/office/drawing/2014/main" id="{00558AAF-DDDB-A241-BA04-131395991E61}"/>
              </a:ext>
            </a:extLst>
          </p:cNvPr>
          <p:cNvSpPr/>
          <p:nvPr/>
        </p:nvSpPr>
        <p:spPr>
          <a:xfrm>
            <a:off x="4209356" y="2090058"/>
            <a:ext cx="1078067" cy="10780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12" name="Rounded Rectangle 11" descr="rounded rectangle&#10;">
            <a:extLst>
              <a:ext uri="{FF2B5EF4-FFF2-40B4-BE49-F238E27FC236}">
                <a16:creationId xmlns:a16="http://schemas.microsoft.com/office/drawing/2014/main" id="{8D704371-74BD-D340-87AD-B5AA0789EA61}"/>
              </a:ext>
            </a:extLst>
          </p:cNvPr>
          <p:cNvSpPr>
            <a:spLocks noChangeAspect="1"/>
          </p:cNvSpPr>
          <p:nvPr/>
        </p:nvSpPr>
        <p:spPr>
          <a:xfrm>
            <a:off x="7092625" y="2061872"/>
            <a:ext cx="1078991" cy="10789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21BA5A9-898F-0342-A622-D41D5022C83D}"/>
              </a:ext>
            </a:extLst>
          </p:cNvPr>
          <p:cNvSpPr txBox="1"/>
          <p:nvPr/>
        </p:nvSpPr>
        <p:spPr>
          <a:xfrm>
            <a:off x="3916111" y="1389026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Dayak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3563C1A-FAEC-B249-8E4A-9758A21D92AE}"/>
              </a:ext>
            </a:extLst>
          </p:cNvPr>
          <p:cNvSpPr txBox="1"/>
          <p:nvPr/>
        </p:nvSpPr>
        <p:spPr>
          <a:xfrm>
            <a:off x="5299347" y="1111457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Malay</a:t>
            </a:r>
          </a:p>
        </p:txBody>
      </p:sp>
      <p:sp>
        <p:nvSpPr>
          <p:cNvPr id="126" name="Rounded Rectangle 125" descr="rounded rectangle">
            <a:extLst>
              <a:ext uri="{FF2B5EF4-FFF2-40B4-BE49-F238E27FC236}">
                <a16:creationId xmlns:a16="http://schemas.microsoft.com/office/drawing/2014/main" id="{3E93C574-BE24-EC41-B552-3F8EEB79559F}"/>
              </a:ext>
            </a:extLst>
          </p:cNvPr>
          <p:cNvSpPr/>
          <p:nvPr/>
        </p:nvSpPr>
        <p:spPr>
          <a:xfrm>
            <a:off x="5370261" y="3507008"/>
            <a:ext cx="1630734" cy="123124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17502-9611-FD4C-9F67-0DDBD952EC9A}"/>
              </a:ext>
            </a:extLst>
          </p:cNvPr>
          <p:cNvSpPr txBox="1"/>
          <p:nvPr/>
        </p:nvSpPr>
        <p:spPr>
          <a:xfrm>
            <a:off x="5414493" y="3592362"/>
            <a:ext cx="148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Research Fieldwork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ECDA52E-C2C3-EF43-8B8B-049373015DF1}"/>
              </a:ext>
            </a:extLst>
          </p:cNvPr>
          <p:cNvSpPr txBox="1"/>
          <p:nvPr/>
        </p:nvSpPr>
        <p:spPr>
          <a:xfrm>
            <a:off x="6850854" y="1389026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Chinese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2BEA1B4A-6282-7B41-9119-8264A5887B7F}"/>
              </a:ext>
            </a:extLst>
          </p:cNvPr>
          <p:cNvSpPr>
            <a:spLocks noChangeAspect="1"/>
          </p:cNvSpPr>
          <p:nvPr/>
        </p:nvSpPr>
        <p:spPr>
          <a:xfrm>
            <a:off x="1439269" y="6183559"/>
            <a:ext cx="1847571" cy="5783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Adat </a:t>
            </a:r>
            <a:r>
              <a:rPr lang="en-US" dirty="0" err="1">
                <a:solidFill>
                  <a:schemeClr val="bg1"/>
                </a:solidFill>
              </a:rPr>
              <a:t>istiadat</a:t>
            </a:r>
            <a:r>
              <a:rPr lang="en-US" dirty="0">
                <a:solidFill>
                  <a:schemeClr val="bg1"/>
                </a:solidFill>
              </a:rPr>
              <a:t> &amp; Hukum Adat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3B7611C6-346B-444F-9259-18425BF5B8DE}"/>
              </a:ext>
            </a:extLst>
          </p:cNvPr>
          <p:cNvSpPr>
            <a:spLocks noChangeAspect="1"/>
          </p:cNvSpPr>
          <p:nvPr/>
        </p:nvSpPr>
        <p:spPr>
          <a:xfrm>
            <a:off x="8701897" y="2393623"/>
            <a:ext cx="2014931" cy="578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Teknologi</a:t>
            </a:r>
            <a:r>
              <a:rPr lang="en-US" dirty="0"/>
              <a:t> &amp; Alat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153C09D9-189F-6A4D-A21E-9F0CD7ADECF5}"/>
              </a:ext>
            </a:extLst>
          </p:cNvPr>
          <p:cNvSpPr>
            <a:spLocks noChangeAspect="1"/>
          </p:cNvSpPr>
          <p:nvPr/>
        </p:nvSpPr>
        <p:spPr>
          <a:xfrm>
            <a:off x="8683418" y="3911911"/>
            <a:ext cx="2033410" cy="578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Obat-obatan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AC4C7C33-EAFC-A843-99A3-C61A08C41742}"/>
              </a:ext>
            </a:extLst>
          </p:cNvPr>
          <p:cNvSpPr>
            <a:spLocks noChangeAspect="1"/>
          </p:cNvSpPr>
          <p:nvPr/>
        </p:nvSpPr>
        <p:spPr>
          <a:xfrm>
            <a:off x="8683418" y="3154572"/>
            <a:ext cx="2033411" cy="5783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 Alam &amp; </a:t>
            </a:r>
            <a:r>
              <a:rPr lang="en-US" dirty="0" err="1">
                <a:solidFill>
                  <a:schemeClr val="bg1"/>
                </a:solidFill>
              </a:rPr>
              <a:t>Ekosistem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F66D380A-E407-0047-A953-5304129DE4C8}"/>
              </a:ext>
            </a:extLst>
          </p:cNvPr>
          <p:cNvSpPr>
            <a:spLocks noChangeAspect="1"/>
          </p:cNvSpPr>
          <p:nvPr/>
        </p:nvSpPr>
        <p:spPr>
          <a:xfrm>
            <a:off x="1439269" y="4667785"/>
            <a:ext cx="1834569" cy="58953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Seni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20F24BA9-BCA5-9E45-8B62-18D6D413E05C}"/>
              </a:ext>
            </a:extLst>
          </p:cNvPr>
          <p:cNvSpPr>
            <a:spLocks noChangeAspect="1"/>
          </p:cNvSpPr>
          <p:nvPr/>
        </p:nvSpPr>
        <p:spPr>
          <a:xfrm>
            <a:off x="1439269" y="5449290"/>
            <a:ext cx="1853729" cy="5895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Kerajinan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EC4CB03-5EB5-B342-9E18-763D51C985FD}"/>
              </a:ext>
            </a:extLst>
          </p:cNvPr>
          <p:cNvSpPr>
            <a:spLocks noChangeAspect="1"/>
          </p:cNvSpPr>
          <p:nvPr/>
        </p:nvSpPr>
        <p:spPr>
          <a:xfrm>
            <a:off x="1439270" y="3162797"/>
            <a:ext cx="1844176" cy="56789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Bahasa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7624E38-1CF8-D245-A5C3-682DADB86B73}"/>
              </a:ext>
            </a:extLst>
          </p:cNvPr>
          <p:cNvSpPr>
            <a:spLocks noChangeAspect="1"/>
          </p:cNvSpPr>
          <p:nvPr/>
        </p:nvSpPr>
        <p:spPr>
          <a:xfrm>
            <a:off x="1439270" y="2466418"/>
            <a:ext cx="1850612" cy="5218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Sejarah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790734D-2B30-2243-1692-EA4D7476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139765"/>
            <a:ext cx="11097491" cy="925529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Indigenous Knowledge in The Framework of </a:t>
            </a:r>
            <a:r>
              <a:rPr lang="en-US" sz="2800" dirty="0" err="1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Ethnopedagogy</a:t>
            </a:r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for Merdeka Curriculum in Elementary Schools</a:t>
            </a:r>
            <a:endParaRPr lang="en-US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16244DE-A907-8629-DC25-06E28DFA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22" y="1854453"/>
            <a:ext cx="1096865" cy="1650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68154BC-F064-D8A6-F4E9-0411C30318C3}"/>
              </a:ext>
            </a:extLst>
          </p:cNvPr>
          <p:cNvSpPr txBox="1"/>
          <p:nvPr/>
        </p:nvSpPr>
        <p:spPr>
          <a:xfrm>
            <a:off x="4115292" y="3285539"/>
            <a:ext cx="12357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9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by </a:t>
            </a:r>
            <a:r>
              <a:rPr lang="en-ID" sz="9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Prayudi</a:t>
            </a:r>
            <a:r>
              <a:rPr lang="en-ID" sz="9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9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nugraha</a:t>
            </a:r>
            <a:endParaRPr lang="en-ID" sz="900" dirty="0">
              <a:solidFill>
                <a:schemeClr val="bg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5C05BBB-B661-A653-F0C9-E225C5CFC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27" y="1627823"/>
            <a:ext cx="1103997" cy="1526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62BD34E-C33D-DB49-1EFF-80DCFA287C2E}"/>
              </a:ext>
            </a:extLst>
          </p:cNvPr>
          <p:cNvSpPr txBox="1"/>
          <p:nvPr/>
        </p:nvSpPr>
        <p:spPr>
          <a:xfrm>
            <a:off x="5504050" y="3122050"/>
            <a:ext cx="13875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900" dirty="0"/>
              <a:t>https://www.mpr.go.id/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4F2F2A0-5734-2763-D04B-26F8DB71C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51" y="1841882"/>
            <a:ext cx="1126177" cy="140031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4CA4986-93EB-CD42-C4EF-1C5C49E39254}"/>
              </a:ext>
            </a:extLst>
          </p:cNvPr>
          <p:cNvSpPr txBox="1"/>
          <p:nvPr/>
        </p:nvSpPr>
        <p:spPr>
          <a:xfrm>
            <a:off x="7122757" y="3182046"/>
            <a:ext cx="10302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50" b="0" i="0" u="sng" strike="noStrike" dirty="0">
                <a:effectLst/>
                <a:latin typeface="Roboto" panose="02000000000000000000" pitchFamily="2" charset="0"/>
                <a:hlinkClick r:id="rId5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myxxgirl.com</a:t>
            </a:r>
            <a:endParaRPr lang="en-ID" sz="1050" u="sng" dirty="0"/>
          </a:p>
        </p:txBody>
      </p:sp>
      <p:sp>
        <p:nvSpPr>
          <p:cNvPr id="8" name="Rounded Rectangle 7" descr="rounded rectangle&#10;">
            <a:extLst>
              <a:ext uri="{FF2B5EF4-FFF2-40B4-BE49-F238E27FC236}">
                <a16:creationId xmlns:a16="http://schemas.microsoft.com/office/drawing/2014/main" id="{C143BFB0-55B2-704F-864D-B91B35445066}"/>
              </a:ext>
            </a:extLst>
          </p:cNvPr>
          <p:cNvSpPr>
            <a:spLocks noChangeAspect="1"/>
          </p:cNvSpPr>
          <p:nvPr/>
        </p:nvSpPr>
        <p:spPr>
          <a:xfrm>
            <a:off x="5498064" y="4366151"/>
            <a:ext cx="1408174" cy="8201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855BC8E-DEE3-5D33-4D7F-8924EC6E4925}"/>
              </a:ext>
            </a:extLst>
          </p:cNvPr>
          <p:cNvSpPr txBox="1"/>
          <p:nvPr/>
        </p:nvSpPr>
        <p:spPr>
          <a:xfrm flipH="1">
            <a:off x="5498064" y="4477212"/>
            <a:ext cx="140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Indigenous</a:t>
            </a:r>
            <a:endParaRPr lang="en-US" sz="1400" b="1" dirty="0"/>
          </a:p>
          <a:p>
            <a:pPr algn="ctr"/>
            <a:r>
              <a:rPr lang="en-US" sz="1600" b="1" dirty="0"/>
              <a:t>Knowledge</a:t>
            </a:r>
            <a:endParaRPr lang="en-ID" sz="1400" b="1" dirty="0"/>
          </a:p>
        </p:txBody>
      </p:sp>
      <p:sp>
        <p:nvSpPr>
          <p:cNvPr id="52" name="Rounded Rectangle 162">
            <a:extLst>
              <a:ext uri="{FF2B5EF4-FFF2-40B4-BE49-F238E27FC236}">
                <a16:creationId xmlns:a16="http://schemas.microsoft.com/office/drawing/2014/main" id="{322ADDE2-37A7-54FB-0E08-E79167F10BC5}"/>
              </a:ext>
            </a:extLst>
          </p:cNvPr>
          <p:cNvSpPr>
            <a:spLocks noChangeAspect="1"/>
          </p:cNvSpPr>
          <p:nvPr/>
        </p:nvSpPr>
        <p:spPr>
          <a:xfrm>
            <a:off x="8707686" y="4677528"/>
            <a:ext cx="2009141" cy="5783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Makanan</a:t>
            </a:r>
            <a:r>
              <a:rPr lang="en-US" dirty="0"/>
              <a:t> &amp; </a:t>
            </a:r>
            <a:r>
              <a:rPr lang="en-US" dirty="0" err="1"/>
              <a:t>Minuman</a:t>
            </a:r>
            <a:endParaRPr lang="en-US" dirty="0"/>
          </a:p>
        </p:txBody>
      </p:sp>
      <p:sp>
        <p:nvSpPr>
          <p:cNvPr id="57" name="Rounded Rectangle 162">
            <a:extLst>
              <a:ext uri="{FF2B5EF4-FFF2-40B4-BE49-F238E27FC236}">
                <a16:creationId xmlns:a16="http://schemas.microsoft.com/office/drawing/2014/main" id="{F1ED5CCF-DF93-4866-5177-95F3907E5372}"/>
              </a:ext>
            </a:extLst>
          </p:cNvPr>
          <p:cNvSpPr>
            <a:spLocks noChangeAspect="1"/>
          </p:cNvSpPr>
          <p:nvPr/>
        </p:nvSpPr>
        <p:spPr>
          <a:xfrm>
            <a:off x="8701898" y="5445562"/>
            <a:ext cx="2014931" cy="578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Busana</a:t>
            </a:r>
            <a:endParaRPr lang="en-US" dirty="0"/>
          </a:p>
        </p:txBody>
      </p:sp>
      <p:sp>
        <p:nvSpPr>
          <p:cNvPr id="58" name="Rounded Rectangle 162">
            <a:extLst>
              <a:ext uri="{FF2B5EF4-FFF2-40B4-BE49-F238E27FC236}">
                <a16:creationId xmlns:a16="http://schemas.microsoft.com/office/drawing/2014/main" id="{08878582-E917-9866-5860-B6729CE203DE}"/>
              </a:ext>
            </a:extLst>
          </p:cNvPr>
          <p:cNvSpPr>
            <a:spLocks noChangeAspect="1"/>
          </p:cNvSpPr>
          <p:nvPr/>
        </p:nvSpPr>
        <p:spPr>
          <a:xfrm>
            <a:off x="8707687" y="6183558"/>
            <a:ext cx="2009140" cy="578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Olahraga</a:t>
            </a:r>
            <a:endParaRPr lang="en-US" dirty="0"/>
          </a:p>
        </p:txBody>
      </p:sp>
      <p:sp>
        <p:nvSpPr>
          <p:cNvPr id="71" name="Rounded Rectangle 169">
            <a:extLst>
              <a:ext uri="{FF2B5EF4-FFF2-40B4-BE49-F238E27FC236}">
                <a16:creationId xmlns:a16="http://schemas.microsoft.com/office/drawing/2014/main" id="{E27203E1-6B78-44E0-C0C6-643533401FB2}"/>
              </a:ext>
            </a:extLst>
          </p:cNvPr>
          <p:cNvSpPr>
            <a:spLocks noChangeAspect="1"/>
          </p:cNvSpPr>
          <p:nvPr/>
        </p:nvSpPr>
        <p:spPr>
          <a:xfrm>
            <a:off x="1439269" y="3904603"/>
            <a:ext cx="1853729" cy="5895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Sastra</a:t>
            </a:r>
          </a:p>
        </p:txBody>
      </p:sp>
      <p:cxnSp>
        <p:nvCxnSpPr>
          <p:cNvPr id="87" name="Straight Connector 86" descr="straight line">
            <a:extLst>
              <a:ext uri="{FF2B5EF4-FFF2-40B4-BE49-F238E27FC236}">
                <a16:creationId xmlns:a16="http://schemas.microsoft.com/office/drawing/2014/main" id="{9C050515-B380-B596-8BCC-D7F8D29D1366}"/>
              </a:ext>
            </a:extLst>
          </p:cNvPr>
          <p:cNvCxnSpPr>
            <a:cxnSpLocks/>
            <a:stCxn id="165" idx="1"/>
            <a:endCxn id="45" idx="1"/>
          </p:cNvCxnSpPr>
          <p:nvPr/>
        </p:nvCxnSpPr>
        <p:spPr>
          <a:xfrm flipH="1">
            <a:off x="6906238" y="4201110"/>
            <a:ext cx="1777180" cy="568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 descr="straight line">
            <a:extLst>
              <a:ext uri="{FF2B5EF4-FFF2-40B4-BE49-F238E27FC236}">
                <a16:creationId xmlns:a16="http://schemas.microsoft.com/office/drawing/2014/main" id="{84A217F8-B8DA-9BDB-596E-D30915B1E0FA}"/>
              </a:ext>
            </a:extLst>
          </p:cNvPr>
          <p:cNvCxnSpPr>
            <a:cxnSpLocks/>
            <a:stCxn id="52" idx="1"/>
            <a:endCxn id="45" idx="1"/>
          </p:cNvCxnSpPr>
          <p:nvPr/>
        </p:nvCxnSpPr>
        <p:spPr>
          <a:xfrm flipH="1" flipV="1">
            <a:off x="6906238" y="4769600"/>
            <a:ext cx="1801448" cy="197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 descr="straight line">
            <a:extLst>
              <a:ext uri="{FF2B5EF4-FFF2-40B4-BE49-F238E27FC236}">
                <a16:creationId xmlns:a16="http://schemas.microsoft.com/office/drawing/2014/main" id="{9379294E-03C3-C295-1021-322B5D00C066}"/>
              </a:ext>
            </a:extLst>
          </p:cNvPr>
          <p:cNvCxnSpPr>
            <a:cxnSpLocks/>
            <a:stCxn id="57" idx="1"/>
            <a:endCxn id="45" idx="1"/>
          </p:cNvCxnSpPr>
          <p:nvPr/>
        </p:nvCxnSpPr>
        <p:spPr>
          <a:xfrm flipH="1" flipV="1">
            <a:off x="6906238" y="4769600"/>
            <a:ext cx="1795660" cy="9651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 descr="straight line">
            <a:extLst>
              <a:ext uri="{FF2B5EF4-FFF2-40B4-BE49-F238E27FC236}">
                <a16:creationId xmlns:a16="http://schemas.microsoft.com/office/drawing/2014/main" id="{0D6AEB37-002D-8E20-CF41-8D37AF8BDB8E}"/>
              </a:ext>
            </a:extLst>
          </p:cNvPr>
          <p:cNvCxnSpPr>
            <a:cxnSpLocks/>
            <a:stCxn id="58" idx="1"/>
            <a:endCxn id="45" idx="1"/>
          </p:cNvCxnSpPr>
          <p:nvPr/>
        </p:nvCxnSpPr>
        <p:spPr>
          <a:xfrm flipH="1" flipV="1">
            <a:off x="6906238" y="4769600"/>
            <a:ext cx="1801449" cy="17031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042C1E9E-9EA6-EEC4-5BDA-FF0688E4B9DB}"/>
              </a:ext>
            </a:extLst>
          </p:cNvPr>
          <p:cNvSpPr txBox="1"/>
          <p:nvPr/>
        </p:nvSpPr>
        <p:spPr>
          <a:xfrm rot="16200000">
            <a:off x="-1192498" y="2364972"/>
            <a:ext cx="3712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Urgency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Documentation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Digging the information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Respecting and</a:t>
            </a:r>
            <a:r>
              <a:rPr lang="en-US" b="1" u="sng" dirty="0"/>
              <a:t> </a:t>
            </a:r>
            <a:r>
              <a:rPr lang="en-US" dirty="0"/>
              <a:t>preserving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7ECB5579-ABE2-4F95-365C-145051BCB1D5}"/>
              </a:ext>
            </a:extLst>
          </p:cNvPr>
          <p:cNvSpPr txBox="1"/>
          <p:nvPr/>
        </p:nvSpPr>
        <p:spPr>
          <a:xfrm rot="5400000">
            <a:off x="9774766" y="4359871"/>
            <a:ext cx="3604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Purpose: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Screening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/>
              <a:t>Analyze and synthesize </a:t>
            </a:r>
          </a:p>
        </p:txBody>
      </p:sp>
      <p:cxnSp>
        <p:nvCxnSpPr>
          <p:cNvPr id="305" name="Straight Connector 304" descr="straight line">
            <a:extLst>
              <a:ext uri="{FF2B5EF4-FFF2-40B4-BE49-F238E27FC236}">
                <a16:creationId xmlns:a16="http://schemas.microsoft.com/office/drawing/2014/main" id="{C6F13A67-C9E4-6F69-79C4-1ACA3BB62D79}"/>
              </a:ext>
            </a:extLst>
          </p:cNvPr>
          <p:cNvCxnSpPr>
            <a:cxnSpLocks/>
          </p:cNvCxnSpPr>
          <p:nvPr/>
        </p:nvCxnSpPr>
        <p:spPr>
          <a:xfrm flipH="1" flipV="1">
            <a:off x="5287423" y="3183277"/>
            <a:ext cx="843450" cy="7782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6" name="Straight Connector 305" descr="straight line">
            <a:extLst>
              <a:ext uri="{FF2B5EF4-FFF2-40B4-BE49-F238E27FC236}">
                <a16:creationId xmlns:a16="http://schemas.microsoft.com/office/drawing/2014/main" id="{76642E79-3792-FF89-F2FF-EB57FBC3DF16}"/>
              </a:ext>
            </a:extLst>
          </p:cNvPr>
          <p:cNvCxnSpPr>
            <a:cxnSpLocks/>
          </p:cNvCxnSpPr>
          <p:nvPr/>
        </p:nvCxnSpPr>
        <p:spPr>
          <a:xfrm flipH="1">
            <a:off x="6181541" y="2645677"/>
            <a:ext cx="17810" cy="11157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 descr="straight line">
            <a:extLst>
              <a:ext uri="{FF2B5EF4-FFF2-40B4-BE49-F238E27FC236}">
                <a16:creationId xmlns:a16="http://schemas.microsoft.com/office/drawing/2014/main" id="{55D30059-96E4-DAAF-8564-3F3FF4EE5E14}"/>
              </a:ext>
            </a:extLst>
          </p:cNvPr>
          <p:cNvCxnSpPr>
            <a:cxnSpLocks/>
          </p:cNvCxnSpPr>
          <p:nvPr/>
        </p:nvCxnSpPr>
        <p:spPr>
          <a:xfrm flipH="1">
            <a:off x="6214003" y="3155553"/>
            <a:ext cx="878622" cy="8060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 descr="straight line">
            <a:extLst>
              <a:ext uri="{FF2B5EF4-FFF2-40B4-BE49-F238E27FC236}">
                <a16:creationId xmlns:a16="http://schemas.microsoft.com/office/drawing/2014/main" id="{1A529551-C2E4-73B4-9DAB-BC21A1D5F820}"/>
              </a:ext>
            </a:extLst>
          </p:cNvPr>
          <p:cNvCxnSpPr>
            <a:cxnSpLocks/>
            <a:stCxn id="330" idx="3"/>
            <a:endCxn id="337" idx="1"/>
          </p:cNvCxnSpPr>
          <p:nvPr/>
        </p:nvCxnSpPr>
        <p:spPr>
          <a:xfrm>
            <a:off x="3289882" y="2727331"/>
            <a:ext cx="2208182" cy="20489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9" name="Straight Connector 308" descr="straight line">
            <a:extLst>
              <a:ext uri="{FF2B5EF4-FFF2-40B4-BE49-F238E27FC236}">
                <a16:creationId xmlns:a16="http://schemas.microsoft.com/office/drawing/2014/main" id="{1896894F-165F-24FD-1CD9-8B98FF9A7A1F}"/>
              </a:ext>
            </a:extLst>
          </p:cNvPr>
          <p:cNvCxnSpPr>
            <a:cxnSpLocks/>
            <a:stCxn id="337" idx="1"/>
            <a:endCxn id="323" idx="3"/>
          </p:cNvCxnSpPr>
          <p:nvPr/>
        </p:nvCxnSpPr>
        <p:spPr>
          <a:xfrm flipH="1">
            <a:off x="3286840" y="4776237"/>
            <a:ext cx="2211224" cy="16965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0" name="Straight Connector 309" descr="straight line">
            <a:extLst>
              <a:ext uri="{FF2B5EF4-FFF2-40B4-BE49-F238E27FC236}">
                <a16:creationId xmlns:a16="http://schemas.microsoft.com/office/drawing/2014/main" id="{59ED86CB-3703-0645-8E7C-97F9DEB14F40}"/>
              </a:ext>
            </a:extLst>
          </p:cNvPr>
          <p:cNvCxnSpPr>
            <a:cxnSpLocks/>
            <a:stCxn id="324" idx="1"/>
            <a:endCxn id="338" idx="1"/>
          </p:cNvCxnSpPr>
          <p:nvPr/>
        </p:nvCxnSpPr>
        <p:spPr>
          <a:xfrm flipH="1">
            <a:off x="6906238" y="2682823"/>
            <a:ext cx="1795659" cy="20867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1" name="Straight Connector 310" descr="straight line">
            <a:extLst>
              <a:ext uri="{FF2B5EF4-FFF2-40B4-BE49-F238E27FC236}">
                <a16:creationId xmlns:a16="http://schemas.microsoft.com/office/drawing/2014/main" id="{4AD17E43-AE17-97FA-6CE4-CFC7823CA35C}"/>
              </a:ext>
            </a:extLst>
          </p:cNvPr>
          <p:cNvCxnSpPr>
            <a:cxnSpLocks/>
            <a:stCxn id="329" idx="3"/>
            <a:endCxn id="337" idx="1"/>
          </p:cNvCxnSpPr>
          <p:nvPr/>
        </p:nvCxnSpPr>
        <p:spPr>
          <a:xfrm>
            <a:off x="3283446" y="3446746"/>
            <a:ext cx="2214618" cy="13294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2" name="Straight Connector 311" descr="straight line">
            <a:extLst>
              <a:ext uri="{FF2B5EF4-FFF2-40B4-BE49-F238E27FC236}">
                <a16:creationId xmlns:a16="http://schemas.microsoft.com/office/drawing/2014/main" id="{8E153D86-38FB-7C27-38A9-F900A49F7C33}"/>
              </a:ext>
            </a:extLst>
          </p:cNvPr>
          <p:cNvCxnSpPr>
            <a:cxnSpLocks/>
            <a:stCxn id="337" idx="1"/>
            <a:endCxn id="342" idx="3"/>
          </p:cNvCxnSpPr>
          <p:nvPr/>
        </p:nvCxnSpPr>
        <p:spPr>
          <a:xfrm flipH="1" flipV="1">
            <a:off x="3292998" y="4199371"/>
            <a:ext cx="2205066" cy="5768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3" name="Straight Connector 312" descr="straight line">
            <a:extLst>
              <a:ext uri="{FF2B5EF4-FFF2-40B4-BE49-F238E27FC236}">
                <a16:creationId xmlns:a16="http://schemas.microsoft.com/office/drawing/2014/main" id="{4E780409-2D45-0CAF-2238-95B334AB2638}"/>
              </a:ext>
            </a:extLst>
          </p:cNvPr>
          <p:cNvCxnSpPr>
            <a:cxnSpLocks/>
            <a:stCxn id="337" idx="1"/>
            <a:endCxn id="328" idx="3"/>
          </p:cNvCxnSpPr>
          <p:nvPr/>
        </p:nvCxnSpPr>
        <p:spPr>
          <a:xfrm flipH="1">
            <a:off x="3292998" y="4776237"/>
            <a:ext cx="2205066" cy="9678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" name="Straight Connector 313" descr="straight line">
            <a:extLst>
              <a:ext uri="{FF2B5EF4-FFF2-40B4-BE49-F238E27FC236}">
                <a16:creationId xmlns:a16="http://schemas.microsoft.com/office/drawing/2014/main" id="{7555E112-B844-C0A7-026B-E79F91A3501B}"/>
              </a:ext>
            </a:extLst>
          </p:cNvPr>
          <p:cNvCxnSpPr>
            <a:cxnSpLocks/>
            <a:stCxn id="337" idx="1"/>
            <a:endCxn id="327" idx="3"/>
          </p:cNvCxnSpPr>
          <p:nvPr/>
        </p:nvCxnSpPr>
        <p:spPr>
          <a:xfrm flipH="1">
            <a:off x="3273838" y="4776237"/>
            <a:ext cx="2224226" cy="1863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5" name="Straight Connector 314" descr="straight line">
            <a:extLst>
              <a:ext uri="{FF2B5EF4-FFF2-40B4-BE49-F238E27FC236}">
                <a16:creationId xmlns:a16="http://schemas.microsoft.com/office/drawing/2014/main" id="{57D5C9EB-E00E-8F01-881B-C2B5D5309DBB}"/>
              </a:ext>
            </a:extLst>
          </p:cNvPr>
          <p:cNvCxnSpPr>
            <a:cxnSpLocks/>
            <a:stCxn id="326" idx="1"/>
            <a:endCxn id="338" idx="1"/>
          </p:cNvCxnSpPr>
          <p:nvPr/>
        </p:nvCxnSpPr>
        <p:spPr>
          <a:xfrm flipH="1">
            <a:off x="6906238" y="3443772"/>
            <a:ext cx="1777180" cy="13258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6" name="Rounded Rectangle 6" descr="rounded rectangle&#10;">
            <a:extLst>
              <a:ext uri="{FF2B5EF4-FFF2-40B4-BE49-F238E27FC236}">
                <a16:creationId xmlns:a16="http://schemas.microsoft.com/office/drawing/2014/main" id="{71750A0D-3D84-3A04-53A8-9BDED2A2BC71}"/>
              </a:ext>
            </a:extLst>
          </p:cNvPr>
          <p:cNvSpPr/>
          <p:nvPr/>
        </p:nvSpPr>
        <p:spPr>
          <a:xfrm>
            <a:off x="4209356" y="2090059"/>
            <a:ext cx="1078067" cy="10780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317" name="Rounded Rectangle 11" descr="rounded rectangle&#10;">
            <a:extLst>
              <a:ext uri="{FF2B5EF4-FFF2-40B4-BE49-F238E27FC236}">
                <a16:creationId xmlns:a16="http://schemas.microsoft.com/office/drawing/2014/main" id="{D40FE152-C23E-08A4-E10C-E270E68390E4}"/>
              </a:ext>
            </a:extLst>
          </p:cNvPr>
          <p:cNvSpPr>
            <a:spLocks noChangeAspect="1"/>
          </p:cNvSpPr>
          <p:nvPr/>
        </p:nvSpPr>
        <p:spPr>
          <a:xfrm>
            <a:off x="7092625" y="2061873"/>
            <a:ext cx="1078991" cy="10789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0A6AAFB-369B-A716-5594-8636BBD5E6D8}"/>
              </a:ext>
            </a:extLst>
          </p:cNvPr>
          <p:cNvSpPr txBox="1"/>
          <p:nvPr/>
        </p:nvSpPr>
        <p:spPr>
          <a:xfrm>
            <a:off x="3916111" y="1389027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Dayak</a:t>
            </a:r>
          </a:p>
        </p:txBody>
      </p:sp>
      <p:sp>
        <p:nvSpPr>
          <p:cNvPr id="320" name="Rounded Rectangle 125" descr="rounded rectangle">
            <a:extLst>
              <a:ext uri="{FF2B5EF4-FFF2-40B4-BE49-F238E27FC236}">
                <a16:creationId xmlns:a16="http://schemas.microsoft.com/office/drawing/2014/main" id="{4284470A-F88A-F558-BE58-DA7D99A443E1}"/>
              </a:ext>
            </a:extLst>
          </p:cNvPr>
          <p:cNvSpPr/>
          <p:nvPr/>
        </p:nvSpPr>
        <p:spPr>
          <a:xfrm>
            <a:off x="5370261" y="3507009"/>
            <a:ext cx="1630734" cy="123124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FFAEF72B-66E0-AEB4-64DB-05F4DEFF3190}"/>
              </a:ext>
            </a:extLst>
          </p:cNvPr>
          <p:cNvSpPr txBox="1"/>
          <p:nvPr/>
        </p:nvSpPr>
        <p:spPr>
          <a:xfrm>
            <a:off x="5414493" y="3592363"/>
            <a:ext cx="148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Research Fieldwork </a:t>
            </a:r>
          </a:p>
        </p:txBody>
      </p:sp>
      <p:sp>
        <p:nvSpPr>
          <p:cNvPr id="323" name="Rounded Rectangle 161">
            <a:extLst>
              <a:ext uri="{FF2B5EF4-FFF2-40B4-BE49-F238E27FC236}">
                <a16:creationId xmlns:a16="http://schemas.microsoft.com/office/drawing/2014/main" id="{610FD01C-4B90-1EF0-AF02-ADA90013C164}"/>
              </a:ext>
            </a:extLst>
          </p:cNvPr>
          <p:cNvSpPr>
            <a:spLocks noChangeAspect="1"/>
          </p:cNvSpPr>
          <p:nvPr/>
        </p:nvSpPr>
        <p:spPr>
          <a:xfrm>
            <a:off x="1439269" y="6183560"/>
            <a:ext cx="1847571" cy="5783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Adat </a:t>
            </a:r>
            <a:r>
              <a:rPr lang="en-US" dirty="0" err="1">
                <a:solidFill>
                  <a:schemeClr val="bg1"/>
                </a:solidFill>
              </a:rPr>
              <a:t>istiadat</a:t>
            </a:r>
            <a:r>
              <a:rPr lang="en-US" dirty="0">
                <a:solidFill>
                  <a:schemeClr val="bg1"/>
                </a:solidFill>
              </a:rPr>
              <a:t> &amp; Hukum Adat</a:t>
            </a:r>
          </a:p>
        </p:txBody>
      </p:sp>
      <p:sp>
        <p:nvSpPr>
          <p:cNvPr id="324" name="Rounded Rectangle 162">
            <a:extLst>
              <a:ext uri="{FF2B5EF4-FFF2-40B4-BE49-F238E27FC236}">
                <a16:creationId xmlns:a16="http://schemas.microsoft.com/office/drawing/2014/main" id="{53A7576E-233D-23D5-1066-8FDC2661D936}"/>
              </a:ext>
            </a:extLst>
          </p:cNvPr>
          <p:cNvSpPr>
            <a:spLocks noChangeAspect="1"/>
          </p:cNvSpPr>
          <p:nvPr/>
        </p:nvSpPr>
        <p:spPr>
          <a:xfrm>
            <a:off x="8701897" y="2393624"/>
            <a:ext cx="2014931" cy="578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Teknologi</a:t>
            </a:r>
            <a:r>
              <a:rPr lang="en-US" dirty="0"/>
              <a:t> &amp; Alat</a:t>
            </a:r>
          </a:p>
        </p:txBody>
      </p:sp>
      <p:sp>
        <p:nvSpPr>
          <p:cNvPr id="325" name="Rounded Rectangle 164">
            <a:extLst>
              <a:ext uri="{FF2B5EF4-FFF2-40B4-BE49-F238E27FC236}">
                <a16:creationId xmlns:a16="http://schemas.microsoft.com/office/drawing/2014/main" id="{F010CF5B-7910-CBDE-DDF8-600B7EDA4603}"/>
              </a:ext>
            </a:extLst>
          </p:cNvPr>
          <p:cNvSpPr>
            <a:spLocks noChangeAspect="1"/>
          </p:cNvSpPr>
          <p:nvPr/>
        </p:nvSpPr>
        <p:spPr>
          <a:xfrm>
            <a:off x="8683418" y="3911912"/>
            <a:ext cx="2033410" cy="578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Obat-obatan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6" name="Rounded Rectangle 165">
            <a:extLst>
              <a:ext uri="{FF2B5EF4-FFF2-40B4-BE49-F238E27FC236}">
                <a16:creationId xmlns:a16="http://schemas.microsoft.com/office/drawing/2014/main" id="{E7BF79B4-2D9B-2979-73EF-9D75EC284DB6}"/>
              </a:ext>
            </a:extLst>
          </p:cNvPr>
          <p:cNvSpPr>
            <a:spLocks noChangeAspect="1"/>
          </p:cNvSpPr>
          <p:nvPr/>
        </p:nvSpPr>
        <p:spPr>
          <a:xfrm>
            <a:off x="8683418" y="3154573"/>
            <a:ext cx="2033411" cy="5783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 Alam &amp; </a:t>
            </a:r>
            <a:r>
              <a:rPr lang="en-US" dirty="0" err="1">
                <a:solidFill>
                  <a:schemeClr val="bg1"/>
                </a:solidFill>
              </a:rPr>
              <a:t>Ekosistem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7" name="Rounded Rectangle 169">
            <a:extLst>
              <a:ext uri="{FF2B5EF4-FFF2-40B4-BE49-F238E27FC236}">
                <a16:creationId xmlns:a16="http://schemas.microsoft.com/office/drawing/2014/main" id="{A64CA13F-111D-B250-D0C1-385410315687}"/>
              </a:ext>
            </a:extLst>
          </p:cNvPr>
          <p:cNvSpPr>
            <a:spLocks noChangeAspect="1"/>
          </p:cNvSpPr>
          <p:nvPr/>
        </p:nvSpPr>
        <p:spPr>
          <a:xfrm>
            <a:off x="1439269" y="4667786"/>
            <a:ext cx="1834569" cy="58953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Seni</a:t>
            </a:r>
          </a:p>
        </p:txBody>
      </p:sp>
      <p:sp>
        <p:nvSpPr>
          <p:cNvPr id="328" name="Rounded Rectangle 170">
            <a:extLst>
              <a:ext uri="{FF2B5EF4-FFF2-40B4-BE49-F238E27FC236}">
                <a16:creationId xmlns:a16="http://schemas.microsoft.com/office/drawing/2014/main" id="{883C4962-06E0-312D-4DEB-9D4EF2FBC0D5}"/>
              </a:ext>
            </a:extLst>
          </p:cNvPr>
          <p:cNvSpPr>
            <a:spLocks noChangeAspect="1"/>
          </p:cNvSpPr>
          <p:nvPr/>
        </p:nvSpPr>
        <p:spPr>
          <a:xfrm>
            <a:off x="1439269" y="5449291"/>
            <a:ext cx="1853729" cy="5895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Kerajinan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9" name="Rounded Rectangle 176">
            <a:extLst>
              <a:ext uri="{FF2B5EF4-FFF2-40B4-BE49-F238E27FC236}">
                <a16:creationId xmlns:a16="http://schemas.microsoft.com/office/drawing/2014/main" id="{ED35F04A-2508-E484-19D2-4BE3FA1C9D21}"/>
              </a:ext>
            </a:extLst>
          </p:cNvPr>
          <p:cNvSpPr>
            <a:spLocks noChangeAspect="1"/>
          </p:cNvSpPr>
          <p:nvPr/>
        </p:nvSpPr>
        <p:spPr>
          <a:xfrm>
            <a:off x="1439270" y="3162798"/>
            <a:ext cx="1844176" cy="56789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Bahasa</a:t>
            </a:r>
          </a:p>
        </p:txBody>
      </p:sp>
      <p:sp>
        <p:nvSpPr>
          <p:cNvPr id="330" name="Rounded Rectangle 177">
            <a:extLst>
              <a:ext uri="{FF2B5EF4-FFF2-40B4-BE49-F238E27FC236}">
                <a16:creationId xmlns:a16="http://schemas.microsoft.com/office/drawing/2014/main" id="{113C1A43-8670-233E-17F8-482B3CF8B593}"/>
              </a:ext>
            </a:extLst>
          </p:cNvPr>
          <p:cNvSpPr>
            <a:spLocks noChangeAspect="1"/>
          </p:cNvSpPr>
          <p:nvPr/>
        </p:nvSpPr>
        <p:spPr>
          <a:xfrm>
            <a:off x="1439270" y="2466419"/>
            <a:ext cx="1850612" cy="5218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Sejarah</a:t>
            </a:r>
          </a:p>
        </p:txBody>
      </p:sp>
      <p:pic>
        <p:nvPicPr>
          <p:cNvPr id="331" name="Picture 330">
            <a:extLst>
              <a:ext uri="{FF2B5EF4-FFF2-40B4-BE49-F238E27FC236}">
                <a16:creationId xmlns:a16="http://schemas.microsoft.com/office/drawing/2014/main" id="{BDE4AC96-6232-9318-F016-E6AACE448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22" y="1854454"/>
            <a:ext cx="1096865" cy="1650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2" name="TextBox 331">
            <a:extLst>
              <a:ext uri="{FF2B5EF4-FFF2-40B4-BE49-F238E27FC236}">
                <a16:creationId xmlns:a16="http://schemas.microsoft.com/office/drawing/2014/main" id="{723D06C1-23E4-9F25-A015-6D8DAD5EDE12}"/>
              </a:ext>
            </a:extLst>
          </p:cNvPr>
          <p:cNvSpPr txBox="1"/>
          <p:nvPr/>
        </p:nvSpPr>
        <p:spPr>
          <a:xfrm>
            <a:off x="4115292" y="3285540"/>
            <a:ext cx="12357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9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by </a:t>
            </a:r>
            <a:r>
              <a:rPr lang="en-ID" sz="9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Prayudi</a:t>
            </a:r>
            <a:r>
              <a:rPr lang="en-ID" sz="9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9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nugraha</a:t>
            </a:r>
            <a:endParaRPr lang="en-ID" sz="900" dirty="0">
              <a:solidFill>
                <a:schemeClr val="bg1"/>
              </a:solidFill>
            </a:endParaRPr>
          </a:p>
        </p:txBody>
      </p:sp>
      <p:pic>
        <p:nvPicPr>
          <p:cNvPr id="333" name="Picture 332">
            <a:extLst>
              <a:ext uri="{FF2B5EF4-FFF2-40B4-BE49-F238E27FC236}">
                <a16:creationId xmlns:a16="http://schemas.microsoft.com/office/drawing/2014/main" id="{2EDC0B5E-7A14-C87B-B112-A4AE815C3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27" y="1627824"/>
            <a:ext cx="1103997" cy="1526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4" name="TextBox 333">
            <a:extLst>
              <a:ext uri="{FF2B5EF4-FFF2-40B4-BE49-F238E27FC236}">
                <a16:creationId xmlns:a16="http://schemas.microsoft.com/office/drawing/2014/main" id="{A19618FD-B7D0-3FD5-6174-47C850EC9A79}"/>
              </a:ext>
            </a:extLst>
          </p:cNvPr>
          <p:cNvSpPr txBox="1"/>
          <p:nvPr/>
        </p:nvSpPr>
        <p:spPr>
          <a:xfrm>
            <a:off x="5504050" y="3122051"/>
            <a:ext cx="13875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900" dirty="0"/>
              <a:t>https://www.mpr.go.id/</a:t>
            </a:r>
          </a:p>
        </p:txBody>
      </p:sp>
      <p:pic>
        <p:nvPicPr>
          <p:cNvPr id="335" name="Picture 334">
            <a:extLst>
              <a:ext uri="{FF2B5EF4-FFF2-40B4-BE49-F238E27FC236}">
                <a16:creationId xmlns:a16="http://schemas.microsoft.com/office/drawing/2014/main" id="{CFF532C2-E6F2-DC64-781E-3D06BF63F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51" y="1841883"/>
            <a:ext cx="1126177" cy="1400313"/>
          </a:xfrm>
          <a:prstGeom prst="rect">
            <a:avLst/>
          </a:prstGeom>
        </p:spPr>
      </p:pic>
      <p:sp>
        <p:nvSpPr>
          <p:cNvPr id="336" name="TextBox 335">
            <a:extLst>
              <a:ext uri="{FF2B5EF4-FFF2-40B4-BE49-F238E27FC236}">
                <a16:creationId xmlns:a16="http://schemas.microsoft.com/office/drawing/2014/main" id="{C700902F-EC86-1D0C-682E-8126080A2F09}"/>
              </a:ext>
            </a:extLst>
          </p:cNvPr>
          <p:cNvSpPr txBox="1"/>
          <p:nvPr/>
        </p:nvSpPr>
        <p:spPr>
          <a:xfrm>
            <a:off x="7122757" y="3182047"/>
            <a:ext cx="10302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50" b="0" i="0" u="sng" strike="noStrike" dirty="0">
                <a:effectLst/>
                <a:latin typeface="Roboto" panose="02000000000000000000" pitchFamily="2" charset="0"/>
                <a:hlinkClick r:id="rId5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myxxgirl.com</a:t>
            </a:r>
            <a:endParaRPr lang="en-ID" sz="1050" u="sng" dirty="0"/>
          </a:p>
        </p:txBody>
      </p:sp>
      <p:sp>
        <p:nvSpPr>
          <p:cNvPr id="337" name="Rounded Rectangle 7" descr="rounded rectangle&#10;">
            <a:extLst>
              <a:ext uri="{FF2B5EF4-FFF2-40B4-BE49-F238E27FC236}">
                <a16:creationId xmlns:a16="http://schemas.microsoft.com/office/drawing/2014/main" id="{9EC381C0-DB71-5B2E-F8B2-F13E6A1C8634}"/>
              </a:ext>
            </a:extLst>
          </p:cNvPr>
          <p:cNvSpPr>
            <a:spLocks noChangeAspect="1"/>
          </p:cNvSpPr>
          <p:nvPr/>
        </p:nvSpPr>
        <p:spPr>
          <a:xfrm>
            <a:off x="5498064" y="4366152"/>
            <a:ext cx="1408174" cy="8201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0791543A-B79D-870B-391B-19EFA9693C1A}"/>
              </a:ext>
            </a:extLst>
          </p:cNvPr>
          <p:cNvSpPr txBox="1"/>
          <p:nvPr/>
        </p:nvSpPr>
        <p:spPr>
          <a:xfrm flipH="1">
            <a:off x="5498064" y="4477213"/>
            <a:ext cx="140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Indigenous</a:t>
            </a:r>
            <a:endParaRPr lang="en-US" sz="1400" b="1" dirty="0"/>
          </a:p>
          <a:p>
            <a:pPr algn="ctr"/>
            <a:r>
              <a:rPr lang="en-US" sz="1600" b="1" dirty="0"/>
              <a:t>Knowledge</a:t>
            </a:r>
            <a:endParaRPr lang="en-ID" sz="1400" b="1" dirty="0"/>
          </a:p>
        </p:txBody>
      </p:sp>
      <p:sp>
        <p:nvSpPr>
          <p:cNvPr id="339" name="Rounded Rectangle 162">
            <a:extLst>
              <a:ext uri="{FF2B5EF4-FFF2-40B4-BE49-F238E27FC236}">
                <a16:creationId xmlns:a16="http://schemas.microsoft.com/office/drawing/2014/main" id="{E363E44B-2BAC-E628-F434-0A2BD1CD02F6}"/>
              </a:ext>
            </a:extLst>
          </p:cNvPr>
          <p:cNvSpPr>
            <a:spLocks noChangeAspect="1"/>
          </p:cNvSpPr>
          <p:nvPr/>
        </p:nvSpPr>
        <p:spPr>
          <a:xfrm>
            <a:off x="8707686" y="4677529"/>
            <a:ext cx="2009141" cy="5783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Makanan</a:t>
            </a:r>
            <a:r>
              <a:rPr lang="en-US" dirty="0"/>
              <a:t> &amp; </a:t>
            </a:r>
            <a:r>
              <a:rPr lang="en-US" dirty="0" err="1"/>
              <a:t>Minuman</a:t>
            </a:r>
            <a:endParaRPr lang="en-US" dirty="0"/>
          </a:p>
        </p:txBody>
      </p:sp>
      <p:sp>
        <p:nvSpPr>
          <p:cNvPr id="340" name="Rounded Rectangle 162">
            <a:extLst>
              <a:ext uri="{FF2B5EF4-FFF2-40B4-BE49-F238E27FC236}">
                <a16:creationId xmlns:a16="http://schemas.microsoft.com/office/drawing/2014/main" id="{C7F9145C-EA13-C669-5C54-D80A2FBC0AD9}"/>
              </a:ext>
            </a:extLst>
          </p:cNvPr>
          <p:cNvSpPr>
            <a:spLocks noChangeAspect="1"/>
          </p:cNvSpPr>
          <p:nvPr/>
        </p:nvSpPr>
        <p:spPr>
          <a:xfrm>
            <a:off x="8701898" y="5445563"/>
            <a:ext cx="2014931" cy="578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Busana</a:t>
            </a:r>
            <a:endParaRPr lang="en-US" dirty="0"/>
          </a:p>
        </p:txBody>
      </p:sp>
      <p:sp>
        <p:nvSpPr>
          <p:cNvPr id="341" name="Rounded Rectangle 162">
            <a:extLst>
              <a:ext uri="{FF2B5EF4-FFF2-40B4-BE49-F238E27FC236}">
                <a16:creationId xmlns:a16="http://schemas.microsoft.com/office/drawing/2014/main" id="{FC43F7A6-2448-689D-9156-9D6108041EA6}"/>
              </a:ext>
            </a:extLst>
          </p:cNvPr>
          <p:cNvSpPr>
            <a:spLocks noChangeAspect="1"/>
          </p:cNvSpPr>
          <p:nvPr/>
        </p:nvSpPr>
        <p:spPr>
          <a:xfrm>
            <a:off x="8707687" y="6183559"/>
            <a:ext cx="2009140" cy="578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Olahraga</a:t>
            </a:r>
            <a:endParaRPr lang="en-US" dirty="0"/>
          </a:p>
        </p:txBody>
      </p:sp>
      <p:sp>
        <p:nvSpPr>
          <p:cNvPr id="342" name="Rounded Rectangle 169">
            <a:extLst>
              <a:ext uri="{FF2B5EF4-FFF2-40B4-BE49-F238E27FC236}">
                <a16:creationId xmlns:a16="http://schemas.microsoft.com/office/drawing/2014/main" id="{6895DCF9-024C-A1EE-8D22-FBBE0760BB34}"/>
              </a:ext>
            </a:extLst>
          </p:cNvPr>
          <p:cNvSpPr>
            <a:spLocks noChangeAspect="1"/>
          </p:cNvSpPr>
          <p:nvPr/>
        </p:nvSpPr>
        <p:spPr>
          <a:xfrm>
            <a:off x="1439269" y="3904604"/>
            <a:ext cx="1853729" cy="5895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Sastra</a:t>
            </a:r>
          </a:p>
        </p:txBody>
      </p:sp>
      <p:cxnSp>
        <p:nvCxnSpPr>
          <p:cNvPr id="343" name="Straight Connector 342" descr="straight line">
            <a:extLst>
              <a:ext uri="{FF2B5EF4-FFF2-40B4-BE49-F238E27FC236}">
                <a16:creationId xmlns:a16="http://schemas.microsoft.com/office/drawing/2014/main" id="{4546AC00-5685-9CA6-073F-2E28ED5BCACA}"/>
              </a:ext>
            </a:extLst>
          </p:cNvPr>
          <p:cNvCxnSpPr>
            <a:cxnSpLocks/>
            <a:stCxn id="325" idx="1"/>
            <a:endCxn id="338" idx="1"/>
          </p:cNvCxnSpPr>
          <p:nvPr/>
        </p:nvCxnSpPr>
        <p:spPr>
          <a:xfrm flipH="1">
            <a:off x="6906238" y="4201111"/>
            <a:ext cx="1777180" cy="568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 descr="straight line">
            <a:extLst>
              <a:ext uri="{FF2B5EF4-FFF2-40B4-BE49-F238E27FC236}">
                <a16:creationId xmlns:a16="http://schemas.microsoft.com/office/drawing/2014/main" id="{0B9ED5A2-F448-F15E-2016-E6E4DAB8501F}"/>
              </a:ext>
            </a:extLst>
          </p:cNvPr>
          <p:cNvCxnSpPr>
            <a:cxnSpLocks/>
            <a:stCxn id="339" idx="1"/>
            <a:endCxn id="338" idx="1"/>
          </p:cNvCxnSpPr>
          <p:nvPr/>
        </p:nvCxnSpPr>
        <p:spPr>
          <a:xfrm flipH="1" flipV="1">
            <a:off x="6906238" y="4769601"/>
            <a:ext cx="1801448" cy="197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5" name="Straight Connector 344" descr="straight line">
            <a:extLst>
              <a:ext uri="{FF2B5EF4-FFF2-40B4-BE49-F238E27FC236}">
                <a16:creationId xmlns:a16="http://schemas.microsoft.com/office/drawing/2014/main" id="{0F409E2A-2250-BDA4-55C6-676AD8CE526A}"/>
              </a:ext>
            </a:extLst>
          </p:cNvPr>
          <p:cNvCxnSpPr>
            <a:cxnSpLocks/>
            <a:stCxn id="340" idx="1"/>
            <a:endCxn id="338" idx="1"/>
          </p:cNvCxnSpPr>
          <p:nvPr/>
        </p:nvCxnSpPr>
        <p:spPr>
          <a:xfrm flipH="1" flipV="1">
            <a:off x="6906238" y="4769601"/>
            <a:ext cx="1795660" cy="9651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6" name="Straight Connector 345" descr="straight line">
            <a:extLst>
              <a:ext uri="{FF2B5EF4-FFF2-40B4-BE49-F238E27FC236}">
                <a16:creationId xmlns:a16="http://schemas.microsoft.com/office/drawing/2014/main" id="{B281EDB0-B6F2-1945-5D02-26EC1FEAABBA}"/>
              </a:ext>
            </a:extLst>
          </p:cNvPr>
          <p:cNvCxnSpPr>
            <a:cxnSpLocks/>
            <a:stCxn id="341" idx="1"/>
            <a:endCxn id="338" idx="1"/>
          </p:cNvCxnSpPr>
          <p:nvPr/>
        </p:nvCxnSpPr>
        <p:spPr>
          <a:xfrm flipH="1" flipV="1">
            <a:off x="6906238" y="4769601"/>
            <a:ext cx="1801449" cy="17031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9" name="Straight Connector 348" descr="straight line">
            <a:extLst>
              <a:ext uri="{FF2B5EF4-FFF2-40B4-BE49-F238E27FC236}">
                <a16:creationId xmlns:a16="http://schemas.microsoft.com/office/drawing/2014/main" id="{CECD4B84-FF44-B8CD-2C0A-7DA15C239902}"/>
              </a:ext>
            </a:extLst>
          </p:cNvPr>
          <p:cNvCxnSpPr>
            <a:cxnSpLocks/>
          </p:cNvCxnSpPr>
          <p:nvPr/>
        </p:nvCxnSpPr>
        <p:spPr>
          <a:xfrm flipH="1" flipV="1">
            <a:off x="5287423" y="3183278"/>
            <a:ext cx="843450" cy="7782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 descr="straight line">
            <a:extLst>
              <a:ext uri="{FF2B5EF4-FFF2-40B4-BE49-F238E27FC236}">
                <a16:creationId xmlns:a16="http://schemas.microsoft.com/office/drawing/2014/main" id="{417F4D2D-78E6-03C9-B0F9-590A2149E032}"/>
              </a:ext>
            </a:extLst>
          </p:cNvPr>
          <p:cNvCxnSpPr>
            <a:cxnSpLocks/>
          </p:cNvCxnSpPr>
          <p:nvPr/>
        </p:nvCxnSpPr>
        <p:spPr>
          <a:xfrm flipH="1">
            <a:off x="6181541" y="2645678"/>
            <a:ext cx="17810" cy="11157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1" name="Straight Connector 350" descr="straight line">
            <a:extLst>
              <a:ext uri="{FF2B5EF4-FFF2-40B4-BE49-F238E27FC236}">
                <a16:creationId xmlns:a16="http://schemas.microsoft.com/office/drawing/2014/main" id="{91FC67D1-9759-39CE-F034-46057061AC5E}"/>
              </a:ext>
            </a:extLst>
          </p:cNvPr>
          <p:cNvCxnSpPr>
            <a:cxnSpLocks/>
          </p:cNvCxnSpPr>
          <p:nvPr/>
        </p:nvCxnSpPr>
        <p:spPr>
          <a:xfrm flipH="1">
            <a:off x="6214003" y="3155554"/>
            <a:ext cx="878622" cy="8060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2" name="Straight Connector 351" descr="straight line">
            <a:extLst>
              <a:ext uri="{FF2B5EF4-FFF2-40B4-BE49-F238E27FC236}">
                <a16:creationId xmlns:a16="http://schemas.microsoft.com/office/drawing/2014/main" id="{783889A1-511C-EED6-D5BF-CF4C0107762D}"/>
              </a:ext>
            </a:extLst>
          </p:cNvPr>
          <p:cNvCxnSpPr>
            <a:cxnSpLocks/>
            <a:stCxn id="374" idx="3"/>
            <a:endCxn id="381" idx="1"/>
          </p:cNvCxnSpPr>
          <p:nvPr/>
        </p:nvCxnSpPr>
        <p:spPr>
          <a:xfrm>
            <a:off x="3289882" y="2727332"/>
            <a:ext cx="2208182" cy="20489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3" name="Straight Connector 352" descr="straight line">
            <a:extLst>
              <a:ext uri="{FF2B5EF4-FFF2-40B4-BE49-F238E27FC236}">
                <a16:creationId xmlns:a16="http://schemas.microsoft.com/office/drawing/2014/main" id="{E08C5710-052A-6196-6FE1-95385A99B2C8}"/>
              </a:ext>
            </a:extLst>
          </p:cNvPr>
          <p:cNvCxnSpPr>
            <a:cxnSpLocks/>
            <a:stCxn id="381" idx="1"/>
            <a:endCxn id="367" idx="3"/>
          </p:cNvCxnSpPr>
          <p:nvPr/>
        </p:nvCxnSpPr>
        <p:spPr>
          <a:xfrm flipH="1">
            <a:off x="3286840" y="4776238"/>
            <a:ext cx="2211224" cy="16965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4" name="Straight Connector 353" descr="straight line">
            <a:extLst>
              <a:ext uri="{FF2B5EF4-FFF2-40B4-BE49-F238E27FC236}">
                <a16:creationId xmlns:a16="http://schemas.microsoft.com/office/drawing/2014/main" id="{F422A280-9090-D48E-2191-7A85D7DD59C9}"/>
              </a:ext>
            </a:extLst>
          </p:cNvPr>
          <p:cNvCxnSpPr>
            <a:cxnSpLocks/>
            <a:stCxn id="368" idx="1"/>
            <a:endCxn id="382" idx="1"/>
          </p:cNvCxnSpPr>
          <p:nvPr/>
        </p:nvCxnSpPr>
        <p:spPr>
          <a:xfrm flipH="1">
            <a:off x="6906238" y="2682824"/>
            <a:ext cx="1795659" cy="208677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5" name="Straight Connector 354" descr="straight line">
            <a:extLst>
              <a:ext uri="{FF2B5EF4-FFF2-40B4-BE49-F238E27FC236}">
                <a16:creationId xmlns:a16="http://schemas.microsoft.com/office/drawing/2014/main" id="{CDE0F3D0-4C4B-6811-5024-3D612937AF1A}"/>
              </a:ext>
            </a:extLst>
          </p:cNvPr>
          <p:cNvCxnSpPr>
            <a:cxnSpLocks/>
            <a:stCxn id="373" idx="3"/>
            <a:endCxn id="381" idx="1"/>
          </p:cNvCxnSpPr>
          <p:nvPr/>
        </p:nvCxnSpPr>
        <p:spPr>
          <a:xfrm>
            <a:off x="3283446" y="3446747"/>
            <a:ext cx="2214618" cy="132949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6" name="Straight Connector 355" descr="straight line">
            <a:extLst>
              <a:ext uri="{FF2B5EF4-FFF2-40B4-BE49-F238E27FC236}">
                <a16:creationId xmlns:a16="http://schemas.microsoft.com/office/drawing/2014/main" id="{2D79E287-F5A1-CAE3-BA30-E8915E7735D6}"/>
              </a:ext>
            </a:extLst>
          </p:cNvPr>
          <p:cNvCxnSpPr>
            <a:cxnSpLocks/>
            <a:stCxn id="381" idx="1"/>
            <a:endCxn id="386" idx="3"/>
          </p:cNvCxnSpPr>
          <p:nvPr/>
        </p:nvCxnSpPr>
        <p:spPr>
          <a:xfrm flipH="1" flipV="1">
            <a:off x="3292998" y="4199372"/>
            <a:ext cx="2205066" cy="57686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 descr="straight line">
            <a:extLst>
              <a:ext uri="{FF2B5EF4-FFF2-40B4-BE49-F238E27FC236}">
                <a16:creationId xmlns:a16="http://schemas.microsoft.com/office/drawing/2014/main" id="{D1E96F8B-322C-7504-CDB5-8EAC4FB1FE5B}"/>
              </a:ext>
            </a:extLst>
          </p:cNvPr>
          <p:cNvCxnSpPr>
            <a:cxnSpLocks/>
            <a:stCxn id="381" idx="1"/>
            <a:endCxn id="372" idx="3"/>
          </p:cNvCxnSpPr>
          <p:nvPr/>
        </p:nvCxnSpPr>
        <p:spPr>
          <a:xfrm flipH="1">
            <a:off x="3292998" y="4776238"/>
            <a:ext cx="2205066" cy="9678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8" name="Straight Connector 357" descr="straight line">
            <a:extLst>
              <a:ext uri="{FF2B5EF4-FFF2-40B4-BE49-F238E27FC236}">
                <a16:creationId xmlns:a16="http://schemas.microsoft.com/office/drawing/2014/main" id="{C6A57859-903D-A209-366D-276053DDC9AA}"/>
              </a:ext>
            </a:extLst>
          </p:cNvPr>
          <p:cNvCxnSpPr>
            <a:cxnSpLocks/>
            <a:stCxn id="381" idx="1"/>
            <a:endCxn id="371" idx="3"/>
          </p:cNvCxnSpPr>
          <p:nvPr/>
        </p:nvCxnSpPr>
        <p:spPr>
          <a:xfrm flipH="1">
            <a:off x="3273838" y="4776238"/>
            <a:ext cx="2224226" cy="1863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 descr="straight line">
            <a:extLst>
              <a:ext uri="{FF2B5EF4-FFF2-40B4-BE49-F238E27FC236}">
                <a16:creationId xmlns:a16="http://schemas.microsoft.com/office/drawing/2014/main" id="{F5684361-1EE6-D871-58C3-8A9AED79A95B}"/>
              </a:ext>
            </a:extLst>
          </p:cNvPr>
          <p:cNvCxnSpPr>
            <a:cxnSpLocks/>
            <a:stCxn id="370" idx="1"/>
            <a:endCxn id="382" idx="1"/>
          </p:cNvCxnSpPr>
          <p:nvPr/>
        </p:nvCxnSpPr>
        <p:spPr>
          <a:xfrm flipH="1">
            <a:off x="6906238" y="3443773"/>
            <a:ext cx="1777180" cy="1325829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0" name="Rounded Rectangle 6" descr="rounded rectangle&#10;">
            <a:extLst>
              <a:ext uri="{FF2B5EF4-FFF2-40B4-BE49-F238E27FC236}">
                <a16:creationId xmlns:a16="http://schemas.microsoft.com/office/drawing/2014/main" id="{D3D18104-E6A6-71E2-A1C7-7BF52D8DFEED}"/>
              </a:ext>
            </a:extLst>
          </p:cNvPr>
          <p:cNvSpPr/>
          <p:nvPr/>
        </p:nvSpPr>
        <p:spPr>
          <a:xfrm>
            <a:off x="4209356" y="2090060"/>
            <a:ext cx="1078067" cy="10780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361" name="Rounded Rectangle 11" descr="rounded rectangle&#10;">
            <a:extLst>
              <a:ext uri="{FF2B5EF4-FFF2-40B4-BE49-F238E27FC236}">
                <a16:creationId xmlns:a16="http://schemas.microsoft.com/office/drawing/2014/main" id="{C23D5080-130C-E17C-0458-90BEF4D651C1}"/>
              </a:ext>
            </a:extLst>
          </p:cNvPr>
          <p:cNvSpPr>
            <a:spLocks noChangeAspect="1"/>
          </p:cNvSpPr>
          <p:nvPr/>
        </p:nvSpPr>
        <p:spPr>
          <a:xfrm>
            <a:off x="7092625" y="2061874"/>
            <a:ext cx="1078991" cy="107899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1D657CE5-9860-6AB9-1F07-EC25BE6CFE6D}"/>
              </a:ext>
            </a:extLst>
          </p:cNvPr>
          <p:cNvSpPr txBox="1"/>
          <p:nvPr/>
        </p:nvSpPr>
        <p:spPr>
          <a:xfrm>
            <a:off x="3916111" y="1389028"/>
            <a:ext cx="160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Dayak</a:t>
            </a:r>
          </a:p>
        </p:txBody>
      </p:sp>
      <p:sp>
        <p:nvSpPr>
          <p:cNvPr id="364" name="Rounded Rectangle 125" descr="rounded rectangle">
            <a:extLst>
              <a:ext uri="{FF2B5EF4-FFF2-40B4-BE49-F238E27FC236}">
                <a16:creationId xmlns:a16="http://schemas.microsoft.com/office/drawing/2014/main" id="{AF69AB5A-FBC4-7E5F-9CB9-CB1CD040EA77}"/>
              </a:ext>
            </a:extLst>
          </p:cNvPr>
          <p:cNvSpPr/>
          <p:nvPr/>
        </p:nvSpPr>
        <p:spPr>
          <a:xfrm>
            <a:off x="5370261" y="3507010"/>
            <a:ext cx="1630734" cy="1231247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C8CAAB5E-BA24-68A1-31E5-D48465FF829E}"/>
              </a:ext>
            </a:extLst>
          </p:cNvPr>
          <p:cNvSpPr txBox="1"/>
          <p:nvPr/>
        </p:nvSpPr>
        <p:spPr>
          <a:xfrm>
            <a:off x="5414493" y="3592364"/>
            <a:ext cx="1485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Research Fieldwork </a:t>
            </a:r>
          </a:p>
        </p:txBody>
      </p:sp>
      <p:sp>
        <p:nvSpPr>
          <p:cNvPr id="367" name="Rounded Rectangle 161">
            <a:extLst>
              <a:ext uri="{FF2B5EF4-FFF2-40B4-BE49-F238E27FC236}">
                <a16:creationId xmlns:a16="http://schemas.microsoft.com/office/drawing/2014/main" id="{A5966E41-A529-0AF4-DE90-CAB26CFED17A}"/>
              </a:ext>
            </a:extLst>
          </p:cNvPr>
          <p:cNvSpPr>
            <a:spLocks noChangeAspect="1"/>
          </p:cNvSpPr>
          <p:nvPr/>
        </p:nvSpPr>
        <p:spPr>
          <a:xfrm>
            <a:off x="1439269" y="6183561"/>
            <a:ext cx="1847571" cy="5783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ustomary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ustoms &amp; Law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8" name="Rounded Rectangle 162">
            <a:extLst>
              <a:ext uri="{FF2B5EF4-FFF2-40B4-BE49-F238E27FC236}">
                <a16:creationId xmlns:a16="http://schemas.microsoft.com/office/drawing/2014/main" id="{C74EB6B1-A3C5-6C3C-3729-3CE4B7698789}"/>
              </a:ext>
            </a:extLst>
          </p:cNvPr>
          <p:cNvSpPr>
            <a:spLocks noChangeAspect="1"/>
          </p:cNvSpPr>
          <p:nvPr/>
        </p:nvSpPr>
        <p:spPr>
          <a:xfrm>
            <a:off x="8701897" y="2393625"/>
            <a:ext cx="2014931" cy="5783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echnology &amp; Tools</a:t>
            </a:r>
            <a:endParaRPr lang="en-US" dirty="0"/>
          </a:p>
        </p:txBody>
      </p:sp>
      <p:sp>
        <p:nvSpPr>
          <p:cNvPr id="369" name="Rounded Rectangle 164">
            <a:extLst>
              <a:ext uri="{FF2B5EF4-FFF2-40B4-BE49-F238E27FC236}">
                <a16:creationId xmlns:a16="http://schemas.microsoft.com/office/drawing/2014/main" id="{BD382CA8-D564-7D05-463E-86283ED3983F}"/>
              </a:ext>
            </a:extLst>
          </p:cNvPr>
          <p:cNvSpPr>
            <a:spLocks noChangeAspect="1"/>
          </p:cNvSpPr>
          <p:nvPr/>
        </p:nvSpPr>
        <p:spPr>
          <a:xfrm>
            <a:off x="8683418" y="3911913"/>
            <a:ext cx="2033410" cy="57839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edicines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0" name="Rounded Rectangle 165">
            <a:extLst>
              <a:ext uri="{FF2B5EF4-FFF2-40B4-BE49-F238E27FC236}">
                <a16:creationId xmlns:a16="http://schemas.microsoft.com/office/drawing/2014/main" id="{7BF75E57-A16C-6D9E-7A2E-382B2E93B82A}"/>
              </a:ext>
            </a:extLst>
          </p:cNvPr>
          <p:cNvSpPr>
            <a:spLocks noChangeAspect="1"/>
          </p:cNvSpPr>
          <p:nvPr/>
        </p:nvSpPr>
        <p:spPr>
          <a:xfrm>
            <a:off x="8683418" y="3154574"/>
            <a:ext cx="2033411" cy="5783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N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atural Environment &amp; Ecosystems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1" name="Rounded Rectangle 169">
            <a:extLst>
              <a:ext uri="{FF2B5EF4-FFF2-40B4-BE49-F238E27FC236}">
                <a16:creationId xmlns:a16="http://schemas.microsoft.com/office/drawing/2014/main" id="{F1AF19F8-F89F-B58F-5F8D-138190951870}"/>
              </a:ext>
            </a:extLst>
          </p:cNvPr>
          <p:cNvSpPr>
            <a:spLocks noChangeAspect="1"/>
          </p:cNvSpPr>
          <p:nvPr/>
        </p:nvSpPr>
        <p:spPr>
          <a:xfrm>
            <a:off x="1439269" y="4667787"/>
            <a:ext cx="1834569" cy="58953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2" name="Rounded Rectangle 170">
            <a:extLst>
              <a:ext uri="{FF2B5EF4-FFF2-40B4-BE49-F238E27FC236}">
                <a16:creationId xmlns:a16="http://schemas.microsoft.com/office/drawing/2014/main" id="{355CF4F3-A3B5-6BDB-C1C0-FB7FABBB709D}"/>
              </a:ext>
            </a:extLst>
          </p:cNvPr>
          <p:cNvSpPr>
            <a:spLocks noChangeAspect="1"/>
          </p:cNvSpPr>
          <p:nvPr/>
        </p:nvSpPr>
        <p:spPr>
          <a:xfrm>
            <a:off x="1439269" y="5449292"/>
            <a:ext cx="1853729" cy="5895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Crafts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3" name="Rounded Rectangle 176">
            <a:extLst>
              <a:ext uri="{FF2B5EF4-FFF2-40B4-BE49-F238E27FC236}">
                <a16:creationId xmlns:a16="http://schemas.microsoft.com/office/drawing/2014/main" id="{A4288A87-4A66-74C2-E55D-C1A08123DC27}"/>
              </a:ext>
            </a:extLst>
          </p:cNvPr>
          <p:cNvSpPr>
            <a:spLocks noChangeAspect="1"/>
          </p:cNvSpPr>
          <p:nvPr/>
        </p:nvSpPr>
        <p:spPr>
          <a:xfrm>
            <a:off x="1439270" y="3162799"/>
            <a:ext cx="1844176" cy="56789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4" name="Rounded Rectangle 177">
            <a:extLst>
              <a:ext uri="{FF2B5EF4-FFF2-40B4-BE49-F238E27FC236}">
                <a16:creationId xmlns:a16="http://schemas.microsoft.com/office/drawing/2014/main" id="{C9E1D1DF-3DF4-AEA9-C264-75C032C1A602}"/>
              </a:ext>
            </a:extLst>
          </p:cNvPr>
          <p:cNvSpPr>
            <a:spLocks noChangeAspect="1"/>
          </p:cNvSpPr>
          <p:nvPr/>
        </p:nvSpPr>
        <p:spPr>
          <a:xfrm>
            <a:off x="1439270" y="2466420"/>
            <a:ext cx="1850612" cy="52182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istory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FDCBD4C4-0CF7-9E6A-FF81-09D996053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222" y="1854455"/>
            <a:ext cx="1096865" cy="16506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6" name="TextBox 375">
            <a:extLst>
              <a:ext uri="{FF2B5EF4-FFF2-40B4-BE49-F238E27FC236}">
                <a16:creationId xmlns:a16="http://schemas.microsoft.com/office/drawing/2014/main" id="{4B0AFCC8-F187-9D3F-27D9-29F9EBF3CDEB}"/>
              </a:ext>
            </a:extLst>
          </p:cNvPr>
          <p:cNvSpPr txBox="1"/>
          <p:nvPr/>
        </p:nvSpPr>
        <p:spPr>
          <a:xfrm>
            <a:off x="4115292" y="3285541"/>
            <a:ext cx="12357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9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by </a:t>
            </a:r>
            <a:r>
              <a:rPr lang="en-ID" sz="9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Prayudi</a:t>
            </a:r>
            <a:r>
              <a:rPr lang="en-ID" sz="9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sz="900" b="0" i="0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nugraha</a:t>
            </a:r>
            <a:endParaRPr lang="en-ID" sz="900" dirty="0">
              <a:solidFill>
                <a:schemeClr val="bg1"/>
              </a:solidFill>
            </a:endParaRPr>
          </a:p>
        </p:txBody>
      </p:sp>
      <p:pic>
        <p:nvPicPr>
          <p:cNvPr id="377" name="Picture 376">
            <a:extLst>
              <a:ext uri="{FF2B5EF4-FFF2-40B4-BE49-F238E27FC236}">
                <a16:creationId xmlns:a16="http://schemas.microsoft.com/office/drawing/2014/main" id="{DDB5AFDE-53B5-066E-D57B-BB67A9AD6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927" y="1627825"/>
            <a:ext cx="1103997" cy="1526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8" name="TextBox 377">
            <a:extLst>
              <a:ext uri="{FF2B5EF4-FFF2-40B4-BE49-F238E27FC236}">
                <a16:creationId xmlns:a16="http://schemas.microsoft.com/office/drawing/2014/main" id="{F56DBE03-6CD0-B93E-2DF2-BED436502513}"/>
              </a:ext>
            </a:extLst>
          </p:cNvPr>
          <p:cNvSpPr txBox="1"/>
          <p:nvPr/>
        </p:nvSpPr>
        <p:spPr>
          <a:xfrm>
            <a:off x="5504050" y="3122052"/>
            <a:ext cx="13875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900" dirty="0"/>
              <a:t>https://www.mpr.go.id/</a:t>
            </a:r>
          </a:p>
        </p:txBody>
      </p:sp>
      <p:pic>
        <p:nvPicPr>
          <p:cNvPr id="379" name="Picture 378">
            <a:extLst>
              <a:ext uri="{FF2B5EF4-FFF2-40B4-BE49-F238E27FC236}">
                <a16:creationId xmlns:a16="http://schemas.microsoft.com/office/drawing/2014/main" id="{747ED915-9E75-DDBB-FF08-EBA5598F9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051" y="1841884"/>
            <a:ext cx="1126177" cy="1400313"/>
          </a:xfrm>
          <a:prstGeom prst="rect">
            <a:avLst/>
          </a:prstGeom>
        </p:spPr>
      </p:pic>
      <p:sp>
        <p:nvSpPr>
          <p:cNvPr id="380" name="TextBox 379">
            <a:extLst>
              <a:ext uri="{FF2B5EF4-FFF2-40B4-BE49-F238E27FC236}">
                <a16:creationId xmlns:a16="http://schemas.microsoft.com/office/drawing/2014/main" id="{13E2C21C-D09D-9274-AEEF-68E058A50A16}"/>
              </a:ext>
            </a:extLst>
          </p:cNvPr>
          <p:cNvSpPr txBox="1"/>
          <p:nvPr/>
        </p:nvSpPr>
        <p:spPr>
          <a:xfrm>
            <a:off x="7122757" y="3182048"/>
            <a:ext cx="10302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050" b="0" i="0" u="sng" strike="noStrike" dirty="0">
                <a:effectLst/>
                <a:latin typeface="Roboto" panose="02000000000000000000" pitchFamily="2" charset="0"/>
                <a:hlinkClick r:id="rId5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myxxgirl.com</a:t>
            </a:r>
            <a:endParaRPr lang="en-ID" sz="1050" u="sng" dirty="0"/>
          </a:p>
        </p:txBody>
      </p:sp>
      <p:sp>
        <p:nvSpPr>
          <p:cNvPr id="381" name="Rounded Rectangle 7" descr="rounded rectangle&#10;">
            <a:extLst>
              <a:ext uri="{FF2B5EF4-FFF2-40B4-BE49-F238E27FC236}">
                <a16:creationId xmlns:a16="http://schemas.microsoft.com/office/drawing/2014/main" id="{F4717000-3CBA-5885-6C17-FE811C7B7C35}"/>
              </a:ext>
            </a:extLst>
          </p:cNvPr>
          <p:cNvSpPr>
            <a:spLocks noChangeAspect="1"/>
          </p:cNvSpPr>
          <p:nvPr/>
        </p:nvSpPr>
        <p:spPr>
          <a:xfrm>
            <a:off x="5498064" y="4366153"/>
            <a:ext cx="1408174" cy="82016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8EF67450-FD50-38A0-E2CA-32A1A915C73D}"/>
              </a:ext>
            </a:extLst>
          </p:cNvPr>
          <p:cNvSpPr txBox="1"/>
          <p:nvPr/>
        </p:nvSpPr>
        <p:spPr>
          <a:xfrm flipH="1">
            <a:off x="5498064" y="4477214"/>
            <a:ext cx="140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Indigenous</a:t>
            </a:r>
            <a:endParaRPr lang="en-US" sz="1400" b="1" dirty="0"/>
          </a:p>
          <a:p>
            <a:pPr algn="ctr"/>
            <a:r>
              <a:rPr lang="en-US" sz="1600" b="1" dirty="0"/>
              <a:t>Knowledge</a:t>
            </a:r>
            <a:endParaRPr lang="en-ID" sz="1400" b="1" dirty="0"/>
          </a:p>
        </p:txBody>
      </p:sp>
      <p:sp>
        <p:nvSpPr>
          <p:cNvPr id="383" name="Rounded Rectangle 162">
            <a:extLst>
              <a:ext uri="{FF2B5EF4-FFF2-40B4-BE49-F238E27FC236}">
                <a16:creationId xmlns:a16="http://schemas.microsoft.com/office/drawing/2014/main" id="{62A881EF-37FB-80D3-BE85-B2D1675003DE}"/>
              </a:ext>
            </a:extLst>
          </p:cNvPr>
          <p:cNvSpPr>
            <a:spLocks noChangeAspect="1"/>
          </p:cNvSpPr>
          <p:nvPr/>
        </p:nvSpPr>
        <p:spPr>
          <a:xfrm>
            <a:off x="8707686" y="4677530"/>
            <a:ext cx="2009141" cy="57839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ood and Beverages</a:t>
            </a:r>
            <a:endParaRPr lang="en-US" dirty="0"/>
          </a:p>
        </p:txBody>
      </p:sp>
      <p:sp>
        <p:nvSpPr>
          <p:cNvPr id="384" name="Rounded Rectangle 162">
            <a:extLst>
              <a:ext uri="{FF2B5EF4-FFF2-40B4-BE49-F238E27FC236}">
                <a16:creationId xmlns:a16="http://schemas.microsoft.com/office/drawing/2014/main" id="{77DCCC2F-D2F0-D5A2-875D-92CA45D40541}"/>
              </a:ext>
            </a:extLst>
          </p:cNvPr>
          <p:cNvSpPr>
            <a:spLocks noChangeAspect="1"/>
          </p:cNvSpPr>
          <p:nvPr/>
        </p:nvSpPr>
        <p:spPr>
          <a:xfrm>
            <a:off x="8701898" y="5445564"/>
            <a:ext cx="2014931" cy="57839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ashion</a:t>
            </a:r>
            <a:endParaRPr lang="en-US" dirty="0"/>
          </a:p>
        </p:txBody>
      </p:sp>
      <p:sp>
        <p:nvSpPr>
          <p:cNvPr id="385" name="Rounded Rectangle 162">
            <a:extLst>
              <a:ext uri="{FF2B5EF4-FFF2-40B4-BE49-F238E27FC236}">
                <a16:creationId xmlns:a16="http://schemas.microsoft.com/office/drawing/2014/main" id="{7823F112-4F3E-113C-872D-17D421A8AB1D}"/>
              </a:ext>
            </a:extLst>
          </p:cNvPr>
          <p:cNvSpPr>
            <a:spLocks noChangeAspect="1"/>
          </p:cNvSpPr>
          <p:nvPr/>
        </p:nvSpPr>
        <p:spPr>
          <a:xfrm>
            <a:off x="8707687" y="6183560"/>
            <a:ext cx="2009140" cy="578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ports</a:t>
            </a:r>
            <a:endParaRPr lang="en-US" dirty="0"/>
          </a:p>
        </p:txBody>
      </p:sp>
      <p:sp>
        <p:nvSpPr>
          <p:cNvPr id="386" name="Rounded Rectangle 169">
            <a:extLst>
              <a:ext uri="{FF2B5EF4-FFF2-40B4-BE49-F238E27FC236}">
                <a16:creationId xmlns:a16="http://schemas.microsoft.com/office/drawing/2014/main" id="{62E77792-F2F1-FE8A-909F-4A42EA9E651F}"/>
              </a:ext>
            </a:extLst>
          </p:cNvPr>
          <p:cNvSpPr>
            <a:spLocks noChangeAspect="1"/>
          </p:cNvSpPr>
          <p:nvPr/>
        </p:nvSpPr>
        <p:spPr>
          <a:xfrm>
            <a:off x="1439269" y="3904605"/>
            <a:ext cx="1853729" cy="58953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iterature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7" name="Straight Connector 386" descr="straight line">
            <a:extLst>
              <a:ext uri="{FF2B5EF4-FFF2-40B4-BE49-F238E27FC236}">
                <a16:creationId xmlns:a16="http://schemas.microsoft.com/office/drawing/2014/main" id="{7826952E-41FF-B10B-0441-A8B716332B9F}"/>
              </a:ext>
            </a:extLst>
          </p:cNvPr>
          <p:cNvCxnSpPr>
            <a:cxnSpLocks/>
            <a:stCxn id="369" idx="1"/>
            <a:endCxn id="382" idx="1"/>
          </p:cNvCxnSpPr>
          <p:nvPr/>
        </p:nvCxnSpPr>
        <p:spPr>
          <a:xfrm flipH="1">
            <a:off x="6906238" y="4201112"/>
            <a:ext cx="1777180" cy="568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8" name="Straight Connector 387" descr="straight line">
            <a:extLst>
              <a:ext uri="{FF2B5EF4-FFF2-40B4-BE49-F238E27FC236}">
                <a16:creationId xmlns:a16="http://schemas.microsoft.com/office/drawing/2014/main" id="{9BC2E3C3-7FD8-9D40-A315-52CF15388287}"/>
              </a:ext>
            </a:extLst>
          </p:cNvPr>
          <p:cNvCxnSpPr>
            <a:cxnSpLocks/>
            <a:stCxn id="383" idx="1"/>
            <a:endCxn id="382" idx="1"/>
          </p:cNvCxnSpPr>
          <p:nvPr/>
        </p:nvCxnSpPr>
        <p:spPr>
          <a:xfrm flipH="1" flipV="1">
            <a:off x="6906238" y="4769602"/>
            <a:ext cx="1801448" cy="19712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9" name="Straight Connector 388" descr="straight line">
            <a:extLst>
              <a:ext uri="{FF2B5EF4-FFF2-40B4-BE49-F238E27FC236}">
                <a16:creationId xmlns:a16="http://schemas.microsoft.com/office/drawing/2014/main" id="{00DE6550-BF62-E36C-9480-8675E1C450EB}"/>
              </a:ext>
            </a:extLst>
          </p:cNvPr>
          <p:cNvCxnSpPr>
            <a:cxnSpLocks/>
            <a:stCxn id="384" idx="1"/>
            <a:endCxn id="382" idx="1"/>
          </p:cNvCxnSpPr>
          <p:nvPr/>
        </p:nvCxnSpPr>
        <p:spPr>
          <a:xfrm flipH="1" flipV="1">
            <a:off x="6906238" y="4769602"/>
            <a:ext cx="1795660" cy="96516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0" name="Straight Connector 389" descr="straight line">
            <a:extLst>
              <a:ext uri="{FF2B5EF4-FFF2-40B4-BE49-F238E27FC236}">
                <a16:creationId xmlns:a16="http://schemas.microsoft.com/office/drawing/2014/main" id="{60BCE0DB-B0FF-CA22-077F-C2FCF75345A5}"/>
              </a:ext>
            </a:extLst>
          </p:cNvPr>
          <p:cNvCxnSpPr>
            <a:cxnSpLocks/>
            <a:stCxn id="385" idx="1"/>
            <a:endCxn id="382" idx="1"/>
          </p:cNvCxnSpPr>
          <p:nvPr/>
        </p:nvCxnSpPr>
        <p:spPr>
          <a:xfrm flipH="1" flipV="1">
            <a:off x="6906238" y="4769602"/>
            <a:ext cx="1801449" cy="17031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C0F7935-3A09-DFF2-5700-D02B3A5480FD}"/>
              </a:ext>
            </a:extLst>
          </p:cNvPr>
          <p:cNvSpPr txBox="1"/>
          <p:nvPr/>
        </p:nvSpPr>
        <p:spPr>
          <a:xfrm flipH="1">
            <a:off x="3653136" y="5367875"/>
            <a:ext cx="4961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Output:</a:t>
            </a:r>
          </a:p>
          <a:p>
            <a:pPr marL="342900" indent="-342900">
              <a:buAutoNum type="alphaLcParenBoth"/>
            </a:pPr>
            <a:r>
              <a:rPr lang="en-US" dirty="0"/>
              <a:t>Indigenous Knowledge</a:t>
            </a:r>
          </a:p>
          <a:p>
            <a:pPr marL="342900" indent="-342900">
              <a:buAutoNum type="alphaLcParenBoth"/>
            </a:pPr>
            <a:r>
              <a:rPr lang="en-US" dirty="0"/>
              <a:t>The Frame of </a:t>
            </a:r>
            <a:r>
              <a:rPr lang="en-US" dirty="0" err="1"/>
              <a:t>Ethnopedagogy</a:t>
            </a:r>
            <a:endParaRPr lang="en-US" dirty="0"/>
          </a:p>
          <a:p>
            <a:pPr marL="342900" indent="-342900">
              <a:buAutoNum type="alphaLcParenBoth"/>
            </a:pPr>
            <a:r>
              <a:rPr lang="en-US" dirty="0"/>
              <a:t>Merdeka Curriculum in Elementary Schools</a:t>
            </a:r>
          </a:p>
        </p:txBody>
      </p:sp>
    </p:spTree>
    <p:extLst>
      <p:ext uri="{BB962C8B-B14F-4D97-AF65-F5344CB8AC3E}">
        <p14:creationId xmlns:p14="http://schemas.microsoft.com/office/powerpoint/2010/main" val="320193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 descr="straight line">
            <a:extLst>
              <a:ext uri="{FF2B5EF4-FFF2-40B4-BE49-F238E27FC236}">
                <a16:creationId xmlns:a16="http://schemas.microsoft.com/office/drawing/2014/main" id="{91C17AB7-1E02-744B-8355-8ADCD6325281}"/>
              </a:ext>
            </a:extLst>
          </p:cNvPr>
          <p:cNvCxnSpPr>
            <a:cxnSpLocks/>
            <a:stCxn id="126" idx="1"/>
            <a:endCxn id="7" idx="3"/>
          </p:cNvCxnSpPr>
          <p:nvPr/>
        </p:nvCxnSpPr>
        <p:spPr>
          <a:xfrm flipH="1" flipV="1">
            <a:off x="5436439" y="2561561"/>
            <a:ext cx="571469" cy="115499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straight line">
            <a:extLst>
              <a:ext uri="{FF2B5EF4-FFF2-40B4-BE49-F238E27FC236}">
                <a16:creationId xmlns:a16="http://schemas.microsoft.com/office/drawing/2014/main" id="{87CDF5B5-C369-4348-80EE-15C349971157}"/>
              </a:ext>
            </a:extLst>
          </p:cNvPr>
          <p:cNvCxnSpPr>
            <a:cxnSpLocks/>
            <a:stCxn id="126" idx="1"/>
            <a:endCxn id="8" idx="3"/>
          </p:cNvCxnSpPr>
          <p:nvPr/>
        </p:nvCxnSpPr>
        <p:spPr>
          <a:xfrm flipH="1">
            <a:off x="5458413" y="3716555"/>
            <a:ext cx="549495" cy="26812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 descr="straight line">
            <a:extLst>
              <a:ext uri="{FF2B5EF4-FFF2-40B4-BE49-F238E27FC236}">
                <a16:creationId xmlns:a16="http://schemas.microsoft.com/office/drawing/2014/main" id="{7FC3D4A0-3B44-324F-858F-DB531BC590EE}"/>
              </a:ext>
            </a:extLst>
          </p:cNvPr>
          <p:cNvCxnSpPr>
            <a:cxnSpLocks/>
            <a:stCxn id="126" idx="3"/>
            <a:endCxn id="10" idx="1"/>
          </p:cNvCxnSpPr>
          <p:nvPr/>
        </p:nvCxnSpPr>
        <p:spPr>
          <a:xfrm>
            <a:off x="7638642" y="3716555"/>
            <a:ext cx="515652" cy="26512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 descr="straight line">
            <a:extLst>
              <a:ext uri="{FF2B5EF4-FFF2-40B4-BE49-F238E27FC236}">
                <a16:creationId xmlns:a16="http://schemas.microsoft.com/office/drawing/2014/main" id="{9BE771C9-064B-5442-8A64-4D7AABC7510D}"/>
              </a:ext>
            </a:extLst>
          </p:cNvPr>
          <p:cNvCxnSpPr>
            <a:cxnSpLocks/>
            <a:stCxn id="12" idx="1"/>
            <a:endCxn id="126" idx="3"/>
          </p:cNvCxnSpPr>
          <p:nvPr/>
        </p:nvCxnSpPr>
        <p:spPr>
          <a:xfrm flipH="1">
            <a:off x="7638642" y="2556370"/>
            <a:ext cx="454152" cy="11601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 descr="straight line">
            <a:extLst>
              <a:ext uri="{FF2B5EF4-FFF2-40B4-BE49-F238E27FC236}">
                <a16:creationId xmlns:a16="http://schemas.microsoft.com/office/drawing/2014/main" id="{7F91743D-F766-F74C-9BE1-4576CA1208A8}"/>
              </a:ext>
            </a:extLst>
          </p:cNvPr>
          <p:cNvCxnSpPr>
            <a:cxnSpLocks/>
            <a:stCxn id="165" idx="0"/>
            <a:endCxn id="8" idx="1"/>
          </p:cNvCxnSpPr>
          <p:nvPr/>
        </p:nvCxnSpPr>
        <p:spPr>
          <a:xfrm flipV="1">
            <a:off x="3355401" y="3984681"/>
            <a:ext cx="1024019" cy="370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 descr="straight line">
            <a:extLst>
              <a:ext uri="{FF2B5EF4-FFF2-40B4-BE49-F238E27FC236}">
                <a16:creationId xmlns:a16="http://schemas.microsoft.com/office/drawing/2014/main" id="{A6B56747-60A4-2344-A62E-1BD196B9FFA4}"/>
              </a:ext>
            </a:extLst>
          </p:cNvPr>
          <p:cNvCxnSpPr>
            <a:cxnSpLocks/>
            <a:stCxn id="166" idx="3"/>
            <a:endCxn id="8" idx="1"/>
          </p:cNvCxnSpPr>
          <p:nvPr/>
        </p:nvCxnSpPr>
        <p:spPr>
          <a:xfrm flipV="1">
            <a:off x="3882497" y="3984681"/>
            <a:ext cx="496923" cy="1543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 descr="straight line">
            <a:extLst>
              <a:ext uri="{FF2B5EF4-FFF2-40B4-BE49-F238E27FC236}">
                <a16:creationId xmlns:a16="http://schemas.microsoft.com/office/drawing/2014/main" id="{62FA2EE9-7777-D14D-B05A-01440A8A7AF1}"/>
              </a:ext>
            </a:extLst>
          </p:cNvPr>
          <p:cNvCxnSpPr>
            <a:cxnSpLocks/>
            <a:stCxn id="163" idx="3"/>
            <a:endCxn id="7" idx="1"/>
          </p:cNvCxnSpPr>
          <p:nvPr/>
        </p:nvCxnSpPr>
        <p:spPr>
          <a:xfrm flipV="1">
            <a:off x="3553815" y="2561561"/>
            <a:ext cx="804557" cy="152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 descr="straight line">
            <a:extLst>
              <a:ext uri="{FF2B5EF4-FFF2-40B4-BE49-F238E27FC236}">
                <a16:creationId xmlns:a16="http://schemas.microsoft.com/office/drawing/2014/main" id="{04EEDFD0-7563-FC44-9546-F58808B1C9DC}"/>
              </a:ext>
            </a:extLst>
          </p:cNvPr>
          <p:cNvCxnSpPr>
            <a:cxnSpLocks/>
            <a:stCxn id="178" idx="1"/>
            <a:endCxn id="12" idx="3"/>
          </p:cNvCxnSpPr>
          <p:nvPr/>
        </p:nvCxnSpPr>
        <p:spPr>
          <a:xfrm flipH="1">
            <a:off x="9171785" y="1916656"/>
            <a:ext cx="568843" cy="639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 descr="straight line">
            <a:extLst>
              <a:ext uri="{FF2B5EF4-FFF2-40B4-BE49-F238E27FC236}">
                <a16:creationId xmlns:a16="http://schemas.microsoft.com/office/drawing/2014/main" id="{33DFB9F9-170B-6D4B-9508-6B22087708E5}"/>
              </a:ext>
            </a:extLst>
          </p:cNvPr>
          <p:cNvCxnSpPr>
            <a:cxnSpLocks/>
            <a:stCxn id="170" idx="1"/>
            <a:endCxn id="10" idx="3"/>
          </p:cNvCxnSpPr>
          <p:nvPr/>
        </p:nvCxnSpPr>
        <p:spPr>
          <a:xfrm flipH="1">
            <a:off x="9233286" y="3778795"/>
            <a:ext cx="1061711" cy="202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 descr="straight line">
            <a:extLst>
              <a:ext uri="{FF2B5EF4-FFF2-40B4-BE49-F238E27FC236}">
                <a16:creationId xmlns:a16="http://schemas.microsoft.com/office/drawing/2014/main" id="{5E491E45-5EC1-314B-891B-8947226940E3}"/>
              </a:ext>
            </a:extLst>
          </p:cNvPr>
          <p:cNvCxnSpPr>
            <a:cxnSpLocks/>
            <a:stCxn id="171" idx="1"/>
            <a:endCxn id="10" idx="3"/>
          </p:cNvCxnSpPr>
          <p:nvPr/>
        </p:nvCxnSpPr>
        <p:spPr>
          <a:xfrm flipH="1" flipV="1">
            <a:off x="9233286" y="3981677"/>
            <a:ext cx="1441629" cy="686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 descr="rounded rectangle&#10;">
            <a:extLst>
              <a:ext uri="{FF2B5EF4-FFF2-40B4-BE49-F238E27FC236}">
                <a16:creationId xmlns:a16="http://schemas.microsoft.com/office/drawing/2014/main" id="{00558AAF-DDDB-A241-BA04-131395991E61}"/>
              </a:ext>
            </a:extLst>
          </p:cNvPr>
          <p:cNvSpPr/>
          <p:nvPr/>
        </p:nvSpPr>
        <p:spPr>
          <a:xfrm>
            <a:off x="4358372" y="2022527"/>
            <a:ext cx="1078067" cy="107806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27" name="Graphic 26" descr="Bank with solid fill">
            <a:extLst>
              <a:ext uri="{FF2B5EF4-FFF2-40B4-BE49-F238E27FC236}">
                <a16:creationId xmlns:a16="http://schemas.microsoft.com/office/drawing/2014/main" id="{26B5765A-B47F-4449-BC1F-21A4C0B1E2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4092" y="2201738"/>
            <a:ext cx="777216" cy="777216"/>
          </a:xfrm>
          <a:prstGeom prst="rect">
            <a:avLst/>
          </a:prstGeom>
        </p:spPr>
      </p:pic>
      <p:sp>
        <p:nvSpPr>
          <p:cNvPr id="12" name="Rounded Rectangle 11" descr="rounded rectangle&#10;">
            <a:extLst>
              <a:ext uri="{FF2B5EF4-FFF2-40B4-BE49-F238E27FC236}">
                <a16:creationId xmlns:a16="http://schemas.microsoft.com/office/drawing/2014/main" id="{8D704371-74BD-D340-87AD-B5AA0789EA61}"/>
              </a:ext>
            </a:extLst>
          </p:cNvPr>
          <p:cNvSpPr>
            <a:spLocks noChangeAspect="1"/>
          </p:cNvSpPr>
          <p:nvPr/>
        </p:nvSpPr>
        <p:spPr>
          <a:xfrm>
            <a:off x="8092794" y="2016874"/>
            <a:ext cx="1078991" cy="107899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8" name="Rounded Rectangle 7" descr="rounded rectangle&#10;">
            <a:extLst>
              <a:ext uri="{FF2B5EF4-FFF2-40B4-BE49-F238E27FC236}">
                <a16:creationId xmlns:a16="http://schemas.microsoft.com/office/drawing/2014/main" id="{C143BFB0-55B2-704F-864D-B91B35445066}"/>
              </a:ext>
            </a:extLst>
          </p:cNvPr>
          <p:cNvSpPr>
            <a:spLocks noChangeAspect="1"/>
          </p:cNvSpPr>
          <p:nvPr/>
        </p:nvSpPr>
        <p:spPr>
          <a:xfrm>
            <a:off x="4379420" y="3445184"/>
            <a:ext cx="1078993" cy="107899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31" name="Graphic 30" descr="Playbook with solid fill">
            <a:extLst>
              <a:ext uri="{FF2B5EF4-FFF2-40B4-BE49-F238E27FC236}">
                <a16:creationId xmlns:a16="http://schemas.microsoft.com/office/drawing/2014/main" id="{2EEAA0BB-7AFC-CE4E-8FAA-4C8662DF6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9038" y="3606849"/>
            <a:ext cx="767094" cy="767094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C21BA5A9-898F-0342-A622-D41D5022C83D}"/>
              </a:ext>
            </a:extLst>
          </p:cNvPr>
          <p:cNvSpPr txBox="1"/>
          <p:nvPr/>
        </p:nvSpPr>
        <p:spPr>
          <a:xfrm>
            <a:off x="3709255" y="1347444"/>
            <a:ext cx="258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Background &amp; Problem Formulation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3563C1A-FAEC-B249-8E4A-9758A21D92AE}"/>
              </a:ext>
            </a:extLst>
          </p:cNvPr>
          <p:cNvSpPr txBox="1"/>
          <p:nvPr/>
        </p:nvSpPr>
        <p:spPr>
          <a:xfrm>
            <a:off x="7465679" y="1308374"/>
            <a:ext cx="216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Problem-Solving Approach</a:t>
            </a:r>
          </a:p>
        </p:txBody>
      </p:sp>
      <p:sp>
        <p:nvSpPr>
          <p:cNvPr id="126" name="Rounded Rectangle 125" descr="rounded rectangle">
            <a:extLst>
              <a:ext uri="{FF2B5EF4-FFF2-40B4-BE49-F238E27FC236}">
                <a16:creationId xmlns:a16="http://schemas.microsoft.com/office/drawing/2014/main" id="{3E93C574-BE24-EC41-B552-3F8EEB79559F}"/>
              </a:ext>
            </a:extLst>
          </p:cNvPr>
          <p:cNvSpPr/>
          <p:nvPr/>
        </p:nvSpPr>
        <p:spPr>
          <a:xfrm>
            <a:off x="6007908" y="2629092"/>
            <a:ext cx="1630734" cy="217492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17502-9611-FD4C-9F67-0DDBD952EC9A}"/>
              </a:ext>
            </a:extLst>
          </p:cNvPr>
          <p:cNvSpPr txBox="1"/>
          <p:nvPr/>
        </p:nvSpPr>
        <p:spPr>
          <a:xfrm>
            <a:off x="6061913" y="2839305"/>
            <a:ext cx="1485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Indigenous Knowledge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Dayak,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Malay,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Chinese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83F6E-047B-AB40-8E0F-718AD9591C21}"/>
              </a:ext>
            </a:extLst>
          </p:cNvPr>
          <p:cNvSpPr txBox="1"/>
          <p:nvPr/>
        </p:nvSpPr>
        <p:spPr>
          <a:xfrm>
            <a:off x="7734985" y="4567123"/>
            <a:ext cx="193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State of the Art and Novelty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ECDA52E-C2C3-EF43-8B8B-049373015DF1}"/>
              </a:ext>
            </a:extLst>
          </p:cNvPr>
          <p:cNvSpPr txBox="1"/>
          <p:nvPr/>
        </p:nvSpPr>
        <p:spPr>
          <a:xfrm>
            <a:off x="4233001" y="4567355"/>
            <a:ext cx="1388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Research Roadmap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3B7611C6-346B-444F-9259-18425BF5B8DE}"/>
              </a:ext>
            </a:extLst>
          </p:cNvPr>
          <p:cNvSpPr>
            <a:spLocks noChangeAspect="1"/>
          </p:cNvSpPr>
          <p:nvPr/>
        </p:nvSpPr>
        <p:spPr>
          <a:xfrm>
            <a:off x="2011536" y="2222262"/>
            <a:ext cx="1542279" cy="98396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Undergoing erosion to extinction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153C09D9-189F-6A4D-A21E-9F0CD7ADECF5}"/>
              </a:ext>
            </a:extLst>
          </p:cNvPr>
          <p:cNvSpPr>
            <a:spLocks noChangeAspect="1"/>
          </p:cNvSpPr>
          <p:nvPr/>
        </p:nvSpPr>
        <p:spPr>
          <a:xfrm>
            <a:off x="2697128" y="4355584"/>
            <a:ext cx="1316545" cy="5783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Potential Screening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AC4C7C33-EAFC-A843-99A3-C61A08C41742}"/>
              </a:ext>
            </a:extLst>
          </p:cNvPr>
          <p:cNvSpPr>
            <a:spLocks noChangeAspect="1"/>
          </p:cNvSpPr>
          <p:nvPr/>
        </p:nvSpPr>
        <p:spPr>
          <a:xfrm>
            <a:off x="2592710" y="5239176"/>
            <a:ext cx="1289787" cy="57839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Potential Research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F66D380A-E407-0047-A953-5304129DE4C8}"/>
              </a:ext>
            </a:extLst>
          </p:cNvPr>
          <p:cNvSpPr>
            <a:spLocks noChangeAspect="1"/>
          </p:cNvSpPr>
          <p:nvPr/>
        </p:nvSpPr>
        <p:spPr>
          <a:xfrm>
            <a:off x="10294997" y="3455497"/>
            <a:ext cx="1696611" cy="6465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 Indigenous Knowledge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20F24BA9-BCA5-9E45-8B62-18D6D413E05C}"/>
              </a:ext>
            </a:extLst>
          </p:cNvPr>
          <p:cNvSpPr>
            <a:spLocks noChangeAspect="1"/>
          </p:cNvSpPr>
          <p:nvPr/>
        </p:nvSpPr>
        <p:spPr>
          <a:xfrm>
            <a:off x="10674915" y="4344700"/>
            <a:ext cx="1316544" cy="6465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Ethnos</a:t>
            </a:r>
          </a:p>
        </p:txBody>
      </p:sp>
      <p:sp>
        <p:nvSpPr>
          <p:cNvPr id="10" name="Rounded Rectangle 9" descr="rounded rectangle&#10;">
            <a:extLst>
              <a:ext uri="{FF2B5EF4-FFF2-40B4-BE49-F238E27FC236}">
                <a16:creationId xmlns:a16="http://schemas.microsoft.com/office/drawing/2014/main" id="{BFB3DDCF-27C2-D046-BBB3-272045115EDE}"/>
              </a:ext>
            </a:extLst>
          </p:cNvPr>
          <p:cNvSpPr>
            <a:spLocks noChangeAspect="1"/>
          </p:cNvSpPr>
          <p:nvPr/>
        </p:nvSpPr>
        <p:spPr>
          <a:xfrm>
            <a:off x="8154294" y="3442180"/>
            <a:ext cx="1078992" cy="1078993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pic>
        <p:nvPicPr>
          <p:cNvPr id="33" name="Graphic 32" descr="Bar graph with upward trend with solid fill">
            <a:extLst>
              <a:ext uri="{FF2B5EF4-FFF2-40B4-BE49-F238E27FC236}">
                <a16:creationId xmlns:a16="http://schemas.microsoft.com/office/drawing/2014/main" id="{333F7673-C6DD-4941-B38F-478EC2996F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20673" y="3669920"/>
            <a:ext cx="719345" cy="719344"/>
          </a:xfrm>
          <a:prstGeom prst="rect">
            <a:avLst/>
          </a:prstGeom>
        </p:spPr>
      </p:pic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EC4CB03-5EB5-B342-9E18-763D51C985FD}"/>
              </a:ext>
            </a:extLst>
          </p:cNvPr>
          <p:cNvSpPr>
            <a:spLocks noChangeAspect="1"/>
          </p:cNvSpPr>
          <p:nvPr/>
        </p:nvSpPr>
        <p:spPr>
          <a:xfrm>
            <a:off x="10020730" y="2441539"/>
            <a:ext cx="2030229" cy="6552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Explorative Survey Approach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7624E38-1CF8-D245-A5C3-682DADB86B73}"/>
              </a:ext>
            </a:extLst>
          </p:cNvPr>
          <p:cNvSpPr>
            <a:spLocks noChangeAspect="1"/>
          </p:cNvSpPr>
          <p:nvPr/>
        </p:nvSpPr>
        <p:spPr>
          <a:xfrm>
            <a:off x="9740628" y="1595981"/>
            <a:ext cx="2322022" cy="641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Qualitative Descriptive Research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05BF3A-B8B7-2889-D955-4E881F25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34950"/>
            <a:ext cx="11207750" cy="64135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Indigenous Knowledge in The Framework of </a:t>
            </a:r>
            <a:r>
              <a:rPr lang="en-US" sz="2800" dirty="0" err="1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Ethnopedagogy</a:t>
            </a:r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for Merdeka Curriculum in Elementary Schools</a:t>
            </a:r>
            <a:endParaRPr lang="en-US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4" name="Rounded Rectangle 162">
            <a:extLst>
              <a:ext uri="{FF2B5EF4-FFF2-40B4-BE49-F238E27FC236}">
                <a16:creationId xmlns:a16="http://schemas.microsoft.com/office/drawing/2014/main" id="{60C8B0C9-D679-9A75-6417-D5392A528D7D}"/>
              </a:ext>
            </a:extLst>
          </p:cNvPr>
          <p:cNvSpPr>
            <a:spLocks noChangeAspect="1"/>
          </p:cNvSpPr>
          <p:nvPr/>
        </p:nvSpPr>
        <p:spPr>
          <a:xfrm>
            <a:off x="129350" y="1256217"/>
            <a:ext cx="3424465" cy="8229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diversity of the rich cultural values of the Indonesian nation</a:t>
            </a:r>
          </a:p>
        </p:txBody>
      </p:sp>
      <p:cxnSp>
        <p:nvCxnSpPr>
          <p:cNvPr id="26" name="Straight Connector 25" descr="straight line">
            <a:extLst>
              <a:ext uri="{FF2B5EF4-FFF2-40B4-BE49-F238E27FC236}">
                <a16:creationId xmlns:a16="http://schemas.microsoft.com/office/drawing/2014/main" id="{A87F72D4-132F-15B0-FF26-1B2E065C9CCC}"/>
              </a:ext>
            </a:extLst>
          </p:cNvPr>
          <p:cNvCxnSpPr>
            <a:cxnSpLocks/>
            <a:stCxn id="24" idx="3"/>
            <a:endCxn id="7" idx="1"/>
          </p:cNvCxnSpPr>
          <p:nvPr/>
        </p:nvCxnSpPr>
        <p:spPr>
          <a:xfrm>
            <a:off x="3553815" y="1667671"/>
            <a:ext cx="804557" cy="893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161">
            <a:extLst>
              <a:ext uri="{FF2B5EF4-FFF2-40B4-BE49-F238E27FC236}">
                <a16:creationId xmlns:a16="http://schemas.microsoft.com/office/drawing/2014/main" id="{5828BC94-960C-2636-8128-14381313B030}"/>
              </a:ext>
            </a:extLst>
          </p:cNvPr>
          <p:cNvSpPr>
            <a:spLocks noChangeAspect="1"/>
          </p:cNvSpPr>
          <p:nvPr/>
        </p:nvSpPr>
        <p:spPr>
          <a:xfrm>
            <a:off x="90499" y="2496733"/>
            <a:ext cx="1572667" cy="614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 Observations</a:t>
            </a:r>
          </a:p>
        </p:txBody>
      </p:sp>
      <p:sp>
        <p:nvSpPr>
          <p:cNvPr id="38" name="Rounded Rectangle 161">
            <a:extLst>
              <a:ext uri="{FF2B5EF4-FFF2-40B4-BE49-F238E27FC236}">
                <a16:creationId xmlns:a16="http://schemas.microsoft.com/office/drawing/2014/main" id="{0B2D2DBC-AD51-A018-2AB1-16E7BAF3FA0D}"/>
              </a:ext>
            </a:extLst>
          </p:cNvPr>
          <p:cNvSpPr>
            <a:spLocks noChangeAspect="1"/>
          </p:cNvSpPr>
          <p:nvPr/>
        </p:nvSpPr>
        <p:spPr>
          <a:xfrm>
            <a:off x="160774" y="3338163"/>
            <a:ext cx="1296062" cy="6522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Previous Research</a:t>
            </a:r>
          </a:p>
        </p:txBody>
      </p:sp>
      <p:cxnSp>
        <p:nvCxnSpPr>
          <p:cNvPr id="71" name="Straight Connector 70" descr="straight line">
            <a:extLst>
              <a:ext uri="{FF2B5EF4-FFF2-40B4-BE49-F238E27FC236}">
                <a16:creationId xmlns:a16="http://schemas.microsoft.com/office/drawing/2014/main" id="{AC4A438A-AC68-8679-834C-0499F7E1BC8E}"/>
              </a:ext>
            </a:extLst>
          </p:cNvPr>
          <p:cNvCxnSpPr>
            <a:cxnSpLocks/>
            <a:stCxn id="36" idx="3"/>
            <a:endCxn id="163" idx="1"/>
          </p:cNvCxnSpPr>
          <p:nvPr/>
        </p:nvCxnSpPr>
        <p:spPr>
          <a:xfrm flipV="1">
            <a:off x="1663166" y="2714245"/>
            <a:ext cx="348370" cy="89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 descr="straight line">
            <a:extLst>
              <a:ext uri="{FF2B5EF4-FFF2-40B4-BE49-F238E27FC236}">
                <a16:creationId xmlns:a16="http://schemas.microsoft.com/office/drawing/2014/main" id="{E15B2D5A-A256-3D85-5992-8A185CC5F9DF}"/>
              </a:ext>
            </a:extLst>
          </p:cNvPr>
          <p:cNvCxnSpPr>
            <a:cxnSpLocks/>
            <a:stCxn id="38" idx="3"/>
            <a:endCxn id="163" idx="1"/>
          </p:cNvCxnSpPr>
          <p:nvPr/>
        </p:nvCxnSpPr>
        <p:spPr>
          <a:xfrm flipV="1">
            <a:off x="1456836" y="2714245"/>
            <a:ext cx="554700" cy="9500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 descr="straight line">
            <a:extLst>
              <a:ext uri="{FF2B5EF4-FFF2-40B4-BE49-F238E27FC236}">
                <a16:creationId xmlns:a16="http://schemas.microsoft.com/office/drawing/2014/main" id="{5DF5FAD3-480E-F3CF-AAF6-C8B00B2596F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72358" y="2561561"/>
            <a:ext cx="1986014" cy="1899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1" name="Rounded Rectangle 161">
            <a:extLst>
              <a:ext uri="{FF2B5EF4-FFF2-40B4-BE49-F238E27FC236}">
                <a16:creationId xmlns:a16="http://schemas.microsoft.com/office/drawing/2014/main" id="{313A8895-C216-0DF2-FFA4-DBC0E391ECE5}"/>
              </a:ext>
            </a:extLst>
          </p:cNvPr>
          <p:cNvSpPr>
            <a:spLocks noChangeAspect="1"/>
          </p:cNvSpPr>
          <p:nvPr/>
        </p:nvSpPr>
        <p:spPr>
          <a:xfrm>
            <a:off x="169947" y="4355584"/>
            <a:ext cx="2321854" cy="23196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The research is: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How is indigenous knowledge?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How is it implemented in elementary schools? </a:t>
            </a:r>
          </a:p>
        </p:txBody>
      </p:sp>
      <p:sp>
        <p:nvSpPr>
          <p:cNvPr id="159" name="Rounded Rectangle 170">
            <a:extLst>
              <a:ext uri="{FF2B5EF4-FFF2-40B4-BE49-F238E27FC236}">
                <a16:creationId xmlns:a16="http://schemas.microsoft.com/office/drawing/2014/main" id="{B245A7BF-EF90-9144-2B5D-393387C6BE38}"/>
              </a:ext>
            </a:extLst>
          </p:cNvPr>
          <p:cNvSpPr>
            <a:spLocks noChangeAspect="1"/>
          </p:cNvSpPr>
          <p:nvPr/>
        </p:nvSpPr>
        <p:spPr>
          <a:xfrm>
            <a:off x="10549830" y="6035091"/>
            <a:ext cx="1441629" cy="6465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Merdeka Curriculum</a:t>
            </a:r>
          </a:p>
        </p:txBody>
      </p:sp>
      <p:cxnSp>
        <p:nvCxnSpPr>
          <p:cNvPr id="193" name="Straight Connector 192" descr="straight line">
            <a:extLst>
              <a:ext uri="{FF2B5EF4-FFF2-40B4-BE49-F238E27FC236}">
                <a16:creationId xmlns:a16="http://schemas.microsoft.com/office/drawing/2014/main" id="{0B09407D-558A-EE06-AD78-4A9807BF09B4}"/>
              </a:ext>
            </a:extLst>
          </p:cNvPr>
          <p:cNvCxnSpPr>
            <a:cxnSpLocks/>
            <a:stCxn id="177" idx="1"/>
            <a:endCxn id="12" idx="3"/>
          </p:cNvCxnSpPr>
          <p:nvPr/>
        </p:nvCxnSpPr>
        <p:spPr>
          <a:xfrm flipH="1" flipV="1">
            <a:off x="9171785" y="2556370"/>
            <a:ext cx="848945" cy="2128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 descr="straight line">
            <a:extLst>
              <a:ext uri="{FF2B5EF4-FFF2-40B4-BE49-F238E27FC236}">
                <a16:creationId xmlns:a16="http://schemas.microsoft.com/office/drawing/2014/main" id="{9CCFCE6A-8D6C-C746-92E4-224232F5B957}"/>
              </a:ext>
            </a:extLst>
          </p:cNvPr>
          <p:cNvCxnSpPr>
            <a:cxnSpLocks/>
            <a:stCxn id="159" idx="1"/>
            <a:endCxn id="10" idx="3"/>
          </p:cNvCxnSpPr>
          <p:nvPr/>
        </p:nvCxnSpPr>
        <p:spPr>
          <a:xfrm flipH="1" flipV="1">
            <a:off x="9233286" y="3981677"/>
            <a:ext cx="1316544" cy="2376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2" name="Rounded Rectangle 165">
            <a:extLst>
              <a:ext uri="{FF2B5EF4-FFF2-40B4-BE49-F238E27FC236}">
                <a16:creationId xmlns:a16="http://schemas.microsoft.com/office/drawing/2014/main" id="{29BED244-3107-F0F6-1B2F-48B724D3A2D5}"/>
              </a:ext>
            </a:extLst>
          </p:cNvPr>
          <p:cNvSpPr>
            <a:spLocks noChangeAspect="1"/>
          </p:cNvSpPr>
          <p:nvPr/>
        </p:nvSpPr>
        <p:spPr>
          <a:xfrm>
            <a:off x="2620056" y="6165970"/>
            <a:ext cx="3062573" cy="48344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Research and Development</a:t>
            </a:r>
          </a:p>
        </p:txBody>
      </p:sp>
      <p:cxnSp>
        <p:nvCxnSpPr>
          <p:cNvPr id="283" name="Straight Connector 282" descr="straight line">
            <a:extLst>
              <a:ext uri="{FF2B5EF4-FFF2-40B4-BE49-F238E27FC236}">
                <a16:creationId xmlns:a16="http://schemas.microsoft.com/office/drawing/2014/main" id="{EF021E72-C368-08BB-BD72-FB631ECD8D1B}"/>
              </a:ext>
            </a:extLst>
          </p:cNvPr>
          <p:cNvCxnSpPr>
            <a:cxnSpLocks/>
            <a:stCxn id="282" idx="0"/>
            <a:endCxn id="8" idx="1"/>
          </p:cNvCxnSpPr>
          <p:nvPr/>
        </p:nvCxnSpPr>
        <p:spPr>
          <a:xfrm flipV="1">
            <a:off x="4151343" y="3984681"/>
            <a:ext cx="228077" cy="21812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7" name="Straight Connector 306" descr="straight line">
            <a:extLst>
              <a:ext uri="{FF2B5EF4-FFF2-40B4-BE49-F238E27FC236}">
                <a16:creationId xmlns:a16="http://schemas.microsoft.com/office/drawing/2014/main" id="{914A060A-EC99-CC59-7A6A-1852928C9646}"/>
              </a:ext>
            </a:extLst>
          </p:cNvPr>
          <p:cNvCxnSpPr>
            <a:cxnSpLocks/>
            <a:stCxn id="311" idx="0"/>
          </p:cNvCxnSpPr>
          <p:nvPr/>
        </p:nvCxnSpPr>
        <p:spPr>
          <a:xfrm flipH="1" flipV="1">
            <a:off x="5377060" y="4495270"/>
            <a:ext cx="1637507" cy="8426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1" name="Rounded Rectangle 165">
            <a:extLst>
              <a:ext uri="{FF2B5EF4-FFF2-40B4-BE49-F238E27FC236}">
                <a16:creationId xmlns:a16="http://schemas.microsoft.com/office/drawing/2014/main" id="{86B85C49-9E9A-CB92-1FEB-6417007FEB81}"/>
              </a:ext>
            </a:extLst>
          </p:cNvPr>
          <p:cNvSpPr>
            <a:spLocks noChangeAspect="1"/>
          </p:cNvSpPr>
          <p:nvPr/>
        </p:nvSpPr>
        <p:spPr>
          <a:xfrm>
            <a:off x="5446419" y="5337873"/>
            <a:ext cx="3136296" cy="6765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Dissemination at the Elementary Education Level</a:t>
            </a:r>
          </a:p>
        </p:txBody>
      </p:sp>
      <p:pic>
        <p:nvPicPr>
          <p:cNvPr id="431" name="Graphic 430" descr="Puzzle with solid fill">
            <a:extLst>
              <a:ext uri="{FF2B5EF4-FFF2-40B4-BE49-F238E27FC236}">
                <a16:creationId xmlns:a16="http://schemas.microsoft.com/office/drawing/2014/main" id="{5A6C12E0-159C-EF50-18B5-D445439FEF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4524" y="2179001"/>
            <a:ext cx="724630" cy="724626"/>
          </a:xfrm>
          <a:prstGeom prst="rect">
            <a:avLst/>
          </a:prstGeom>
        </p:spPr>
      </p:pic>
      <p:sp>
        <p:nvSpPr>
          <p:cNvPr id="65" name="Rounded Rectangle 170">
            <a:extLst>
              <a:ext uri="{FF2B5EF4-FFF2-40B4-BE49-F238E27FC236}">
                <a16:creationId xmlns:a16="http://schemas.microsoft.com/office/drawing/2014/main" id="{F8DFEA35-BAF4-E586-B2CC-3FC7E2F63D08}"/>
              </a:ext>
            </a:extLst>
          </p:cNvPr>
          <p:cNvSpPr>
            <a:spLocks noChangeAspect="1"/>
          </p:cNvSpPr>
          <p:nvPr/>
        </p:nvSpPr>
        <p:spPr>
          <a:xfrm>
            <a:off x="10674915" y="5170977"/>
            <a:ext cx="1316544" cy="6465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Pedagogy</a:t>
            </a:r>
          </a:p>
        </p:txBody>
      </p:sp>
      <p:cxnSp>
        <p:nvCxnSpPr>
          <p:cNvPr id="69" name="Straight Connector 68" descr="straight line">
            <a:extLst>
              <a:ext uri="{FF2B5EF4-FFF2-40B4-BE49-F238E27FC236}">
                <a16:creationId xmlns:a16="http://schemas.microsoft.com/office/drawing/2014/main" id="{78B8F517-1157-0668-2949-8C22A4497399}"/>
              </a:ext>
            </a:extLst>
          </p:cNvPr>
          <p:cNvCxnSpPr>
            <a:cxnSpLocks/>
            <a:stCxn id="65" idx="1"/>
            <a:endCxn id="10" idx="3"/>
          </p:cNvCxnSpPr>
          <p:nvPr/>
        </p:nvCxnSpPr>
        <p:spPr>
          <a:xfrm flipH="1" flipV="1">
            <a:off x="9233286" y="3981677"/>
            <a:ext cx="1441629" cy="15125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07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 descr="straight line">
            <a:extLst>
              <a:ext uri="{FF2B5EF4-FFF2-40B4-BE49-F238E27FC236}">
                <a16:creationId xmlns:a16="http://schemas.microsoft.com/office/drawing/2014/main" id="{91C17AB7-1E02-744B-8355-8ADCD6325281}"/>
              </a:ext>
            </a:extLst>
          </p:cNvPr>
          <p:cNvCxnSpPr>
            <a:cxnSpLocks/>
            <a:stCxn id="126" idx="1"/>
            <a:endCxn id="7" idx="3"/>
          </p:cNvCxnSpPr>
          <p:nvPr/>
        </p:nvCxnSpPr>
        <p:spPr>
          <a:xfrm flipH="1">
            <a:off x="6304754" y="2303768"/>
            <a:ext cx="367611" cy="25736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 descr="straight line">
            <a:extLst>
              <a:ext uri="{FF2B5EF4-FFF2-40B4-BE49-F238E27FC236}">
                <a16:creationId xmlns:a16="http://schemas.microsoft.com/office/drawing/2014/main" id="{87CDF5B5-C369-4348-80EE-15C349971157}"/>
              </a:ext>
            </a:extLst>
          </p:cNvPr>
          <p:cNvCxnSpPr>
            <a:cxnSpLocks/>
            <a:stCxn id="126" idx="1"/>
            <a:endCxn id="8" idx="3"/>
          </p:cNvCxnSpPr>
          <p:nvPr/>
        </p:nvCxnSpPr>
        <p:spPr>
          <a:xfrm flipH="1">
            <a:off x="5830529" y="2303768"/>
            <a:ext cx="841836" cy="169252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 descr="straight line">
            <a:extLst>
              <a:ext uri="{FF2B5EF4-FFF2-40B4-BE49-F238E27FC236}">
                <a16:creationId xmlns:a16="http://schemas.microsoft.com/office/drawing/2014/main" id="{7FC3D4A0-3B44-324F-858F-DB531BC590EE}"/>
              </a:ext>
            </a:extLst>
          </p:cNvPr>
          <p:cNvCxnSpPr>
            <a:cxnSpLocks/>
            <a:stCxn id="126" idx="3"/>
            <a:endCxn id="10" idx="1"/>
          </p:cNvCxnSpPr>
          <p:nvPr/>
        </p:nvCxnSpPr>
        <p:spPr>
          <a:xfrm>
            <a:off x="8303099" y="2303768"/>
            <a:ext cx="373268" cy="166297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 descr="straight line">
            <a:extLst>
              <a:ext uri="{FF2B5EF4-FFF2-40B4-BE49-F238E27FC236}">
                <a16:creationId xmlns:a16="http://schemas.microsoft.com/office/drawing/2014/main" id="{9BE771C9-064B-5442-8A64-4D7AABC7510D}"/>
              </a:ext>
            </a:extLst>
          </p:cNvPr>
          <p:cNvCxnSpPr>
            <a:cxnSpLocks/>
            <a:stCxn id="12" idx="1"/>
            <a:endCxn id="126" idx="3"/>
          </p:cNvCxnSpPr>
          <p:nvPr/>
        </p:nvCxnSpPr>
        <p:spPr>
          <a:xfrm flipH="1" flipV="1">
            <a:off x="8303099" y="2303768"/>
            <a:ext cx="410458" cy="2415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 descr="straight line">
            <a:extLst>
              <a:ext uri="{FF2B5EF4-FFF2-40B4-BE49-F238E27FC236}">
                <a16:creationId xmlns:a16="http://schemas.microsoft.com/office/drawing/2014/main" id="{7F91743D-F766-F74C-9BE1-4576CA1208A8}"/>
              </a:ext>
            </a:extLst>
          </p:cNvPr>
          <p:cNvCxnSpPr>
            <a:cxnSpLocks/>
            <a:stCxn id="165" idx="3"/>
            <a:endCxn id="8" idx="1"/>
          </p:cNvCxnSpPr>
          <p:nvPr/>
        </p:nvCxnSpPr>
        <p:spPr>
          <a:xfrm>
            <a:off x="2930380" y="3734568"/>
            <a:ext cx="1662853" cy="26172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 descr="straight line">
            <a:extLst>
              <a:ext uri="{FF2B5EF4-FFF2-40B4-BE49-F238E27FC236}">
                <a16:creationId xmlns:a16="http://schemas.microsoft.com/office/drawing/2014/main" id="{A6B56747-60A4-2344-A62E-1BD196B9FFA4}"/>
              </a:ext>
            </a:extLst>
          </p:cNvPr>
          <p:cNvCxnSpPr>
            <a:cxnSpLocks/>
            <a:stCxn id="166" idx="3"/>
            <a:endCxn id="8" idx="1"/>
          </p:cNvCxnSpPr>
          <p:nvPr/>
        </p:nvCxnSpPr>
        <p:spPr>
          <a:xfrm flipV="1">
            <a:off x="3193590" y="3996289"/>
            <a:ext cx="1399643" cy="64695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 descr="straight line">
            <a:extLst>
              <a:ext uri="{FF2B5EF4-FFF2-40B4-BE49-F238E27FC236}">
                <a16:creationId xmlns:a16="http://schemas.microsoft.com/office/drawing/2014/main" id="{04EEDFD0-7563-FC44-9546-F58808B1C9DC}"/>
              </a:ext>
            </a:extLst>
          </p:cNvPr>
          <p:cNvCxnSpPr>
            <a:cxnSpLocks/>
            <a:stCxn id="178" idx="1"/>
            <a:endCxn id="12" idx="3"/>
          </p:cNvCxnSpPr>
          <p:nvPr/>
        </p:nvCxnSpPr>
        <p:spPr>
          <a:xfrm flipH="1">
            <a:off x="9792548" y="1534832"/>
            <a:ext cx="776092" cy="101050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 descr="straight line">
            <a:extLst>
              <a:ext uri="{FF2B5EF4-FFF2-40B4-BE49-F238E27FC236}">
                <a16:creationId xmlns:a16="http://schemas.microsoft.com/office/drawing/2014/main" id="{33DFB9F9-170B-6D4B-9508-6B22087708E5}"/>
              </a:ext>
            </a:extLst>
          </p:cNvPr>
          <p:cNvCxnSpPr>
            <a:cxnSpLocks/>
            <a:stCxn id="170" idx="1"/>
            <a:endCxn id="10" idx="3"/>
          </p:cNvCxnSpPr>
          <p:nvPr/>
        </p:nvCxnSpPr>
        <p:spPr>
          <a:xfrm flipH="1">
            <a:off x="9755359" y="3376609"/>
            <a:ext cx="373268" cy="5901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 descr="straight line">
            <a:extLst>
              <a:ext uri="{FF2B5EF4-FFF2-40B4-BE49-F238E27FC236}">
                <a16:creationId xmlns:a16="http://schemas.microsoft.com/office/drawing/2014/main" id="{5E491E45-5EC1-314B-891B-8947226940E3}"/>
              </a:ext>
            </a:extLst>
          </p:cNvPr>
          <p:cNvCxnSpPr>
            <a:cxnSpLocks/>
            <a:stCxn id="171" idx="1"/>
            <a:endCxn id="10" idx="3"/>
          </p:cNvCxnSpPr>
          <p:nvPr/>
        </p:nvCxnSpPr>
        <p:spPr>
          <a:xfrm flipH="1" flipV="1">
            <a:off x="9755359" y="3966743"/>
            <a:ext cx="813280" cy="31779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 descr="rounded rectangle&#10;">
            <a:extLst>
              <a:ext uri="{FF2B5EF4-FFF2-40B4-BE49-F238E27FC236}">
                <a16:creationId xmlns:a16="http://schemas.microsoft.com/office/drawing/2014/main" id="{00558AAF-DDDB-A241-BA04-131395991E61}"/>
              </a:ext>
            </a:extLst>
          </p:cNvPr>
          <p:cNvSpPr/>
          <p:nvPr/>
        </p:nvSpPr>
        <p:spPr>
          <a:xfrm>
            <a:off x="5226687" y="2022102"/>
            <a:ext cx="1078067" cy="10780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12" name="Rounded Rectangle 11" descr="rounded rectangle&#10;">
            <a:extLst>
              <a:ext uri="{FF2B5EF4-FFF2-40B4-BE49-F238E27FC236}">
                <a16:creationId xmlns:a16="http://schemas.microsoft.com/office/drawing/2014/main" id="{8D704371-74BD-D340-87AD-B5AA0789EA61}"/>
              </a:ext>
            </a:extLst>
          </p:cNvPr>
          <p:cNvSpPr>
            <a:spLocks noChangeAspect="1"/>
          </p:cNvSpPr>
          <p:nvPr/>
        </p:nvSpPr>
        <p:spPr>
          <a:xfrm>
            <a:off x="8713557" y="2005838"/>
            <a:ext cx="1078991" cy="107899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8" name="Rounded Rectangle 7" descr="rounded rectangle&#10;">
            <a:extLst>
              <a:ext uri="{FF2B5EF4-FFF2-40B4-BE49-F238E27FC236}">
                <a16:creationId xmlns:a16="http://schemas.microsoft.com/office/drawing/2014/main" id="{C143BFB0-55B2-704F-864D-B91B35445066}"/>
              </a:ext>
            </a:extLst>
          </p:cNvPr>
          <p:cNvSpPr>
            <a:spLocks noChangeAspect="1"/>
          </p:cNvSpPr>
          <p:nvPr/>
        </p:nvSpPr>
        <p:spPr>
          <a:xfrm>
            <a:off x="4593233" y="3377642"/>
            <a:ext cx="1237296" cy="123729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21BA5A9-898F-0342-A622-D41D5022C83D}"/>
              </a:ext>
            </a:extLst>
          </p:cNvPr>
          <p:cNvSpPr txBox="1"/>
          <p:nvPr/>
        </p:nvSpPr>
        <p:spPr>
          <a:xfrm>
            <a:off x="5136786" y="1442917"/>
            <a:ext cx="119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Source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A3563C1A-FAEC-B249-8E4A-9758A21D92AE}"/>
              </a:ext>
            </a:extLst>
          </p:cNvPr>
          <p:cNvSpPr txBox="1"/>
          <p:nvPr/>
        </p:nvSpPr>
        <p:spPr>
          <a:xfrm>
            <a:off x="8557775" y="1332665"/>
            <a:ext cx="1316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Type of Research</a:t>
            </a:r>
          </a:p>
        </p:txBody>
      </p:sp>
      <p:sp>
        <p:nvSpPr>
          <p:cNvPr id="126" name="Rounded Rectangle 125" descr="rounded rectangle">
            <a:extLst>
              <a:ext uri="{FF2B5EF4-FFF2-40B4-BE49-F238E27FC236}">
                <a16:creationId xmlns:a16="http://schemas.microsoft.com/office/drawing/2014/main" id="{3E93C574-BE24-EC41-B552-3F8EEB79559F}"/>
              </a:ext>
            </a:extLst>
          </p:cNvPr>
          <p:cNvSpPr/>
          <p:nvPr/>
        </p:nvSpPr>
        <p:spPr>
          <a:xfrm>
            <a:off x="6672365" y="1216305"/>
            <a:ext cx="1630734" cy="2174926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17502-9611-FD4C-9F67-0DDBD952EC9A}"/>
              </a:ext>
            </a:extLst>
          </p:cNvPr>
          <p:cNvSpPr txBox="1"/>
          <p:nvPr/>
        </p:nvSpPr>
        <p:spPr>
          <a:xfrm>
            <a:off x="6727323" y="1426518"/>
            <a:ext cx="1485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Indigenous Knowledge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Dayak,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Malay,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Chinese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66083F6E-047B-AB40-8E0F-718AD9591C21}"/>
              </a:ext>
            </a:extLst>
          </p:cNvPr>
          <p:cNvSpPr txBox="1"/>
          <p:nvPr/>
        </p:nvSpPr>
        <p:spPr>
          <a:xfrm>
            <a:off x="8361370" y="4469405"/>
            <a:ext cx="170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Research Instruments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ECDA52E-C2C3-EF43-8B8B-049373015DF1}"/>
              </a:ext>
            </a:extLst>
          </p:cNvPr>
          <p:cNvSpPr txBox="1"/>
          <p:nvPr/>
        </p:nvSpPr>
        <p:spPr>
          <a:xfrm>
            <a:off x="4404920" y="4520477"/>
            <a:ext cx="167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Collection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153C09D9-189F-6A4D-A21E-9F0CD7ADECF5}"/>
              </a:ext>
            </a:extLst>
          </p:cNvPr>
          <p:cNvSpPr>
            <a:spLocks noChangeAspect="1"/>
          </p:cNvSpPr>
          <p:nvPr/>
        </p:nvSpPr>
        <p:spPr>
          <a:xfrm>
            <a:off x="214127" y="3421177"/>
            <a:ext cx="2716253" cy="6267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Determining Informants: Purposive Sampling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AC4C7C33-EAFC-A843-99A3-C61A08C41742}"/>
              </a:ext>
            </a:extLst>
          </p:cNvPr>
          <p:cNvSpPr>
            <a:spLocks noChangeAspect="1"/>
          </p:cNvSpPr>
          <p:nvPr/>
        </p:nvSpPr>
        <p:spPr>
          <a:xfrm>
            <a:off x="219791" y="4225898"/>
            <a:ext cx="2973799" cy="8346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Conduct an </a:t>
            </a:r>
            <a:r>
              <a:rPr lang="en-ID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ID" sz="18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uestionnaires,</a:t>
            </a:r>
            <a:r>
              <a:rPr lang="en-US" dirty="0">
                <a:solidFill>
                  <a:schemeClr val="tx1"/>
                </a:solidFill>
              </a:rPr>
              <a:t> Interviews &amp; Observations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F66D380A-E407-0047-A953-5304129DE4C8}"/>
              </a:ext>
            </a:extLst>
          </p:cNvPr>
          <p:cNvSpPr>
            <a:spLocks noChangeAspect="1"/>
          </p:cNvSpPr>
          <p:nvPr/>
        </p:nvSpPr>
        <p:spPr>
          <a:xfrm>
            <a:off x="10128627" y="3081674"/>
            <a:ext cx="1919186" cy="5898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ID" sz="18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uestionnaires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20F24BA9-BCA5-9E45-8B62-18D6D413E05C}"/>
              </a:ext>
            </a:extLst>
          </p:cNvPr>
          <p:cNvSpPr>
            <a:spLocks noChangeAspect="1"/>
          </p:cNvSpPr>
          <p:nvPr/>
        </p:nvSpPr>
        <p:spPr>
          <a:xfrm>
            <a:off x="10568639" y="3844848"/>
            <a:ext cx="1520298" cy="879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</a:rPr>
              <a:t>in-depth interview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 descr="rounded rectangle&#10;">
            <a:extLst>
              <a:ext uri="{FF2B5EF4-FFF2-40B4-BE49-F238E27FC236}">
                <a16:creationId xmlns:a16="http://schemas.microsoft.com/office/drawing/2014/main" id="{BFB3DDCF-27C2-D046-BBB3-272045115EDE}"/>
              </a:ext>
            </a:extLst>
          </p:cNvPr>
          <p:cNvSpPr>
            <a:spLocks noChangeAspect="1"/>
          </p:cNvSpPr>
          <p:nvPr/>
        </p:nvSpPr>
        <p:spPr>
          <a:xfrm>
            <a:off x="8676367" y="3427246"/>
            <a:ext cx="1078992" cy="107899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EC4CB03-5EB5-B342-9E18-763D51C985FD}"/>
              </a:ext>
            </a:extLst>
          </p:cNvPr>
          <p:cNvSpPr>
            <a:spLocks noChangeAspect="1"/>
          </p:cNvSpPr>
          <p:nvPr/>
        </p:nvSpPr>
        <p:spPr>
          <a:xfrm>
            <a:off x="10706936" y="2132968"/>
            <a:ext cx="1346973" cy="6180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Survey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Explorative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57624E38-1CF8-D245-A5C3-682DADB86B73}"/>
              </a:ext>
            </a:extLst>
          </p:cNvPr>
          <p:cNvSpPr>
            <a:spLocks noChangeAspect="1"/>
          </p:cNvSpPr>
          <p:nvPr/>
        </p:nvSpPr>
        <p:spPr>
          <a:xfrm>
            <a:off x="10568640" y="1225789"/>
            <a:ext cx="1464772" cy="6180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Descriptive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Qualitative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05BF3A-B8B7-2889-D955-4E881F25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34950"/>
            <a:ext cx="11207750" cy="64135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Indigenous Knowledge in The Framework of </a:t>
            </a:r>
            <a:r>
              <a:rPr lang="en-US" sz="2800" dirty="0" err="1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Ethnopedagogy</a:t>
            </a:r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for Merdeka Curriculum in Elementary Schools</a:t>
            </a:r>
            <a:endParaRPr lang="en-US" b="1" dirty="0"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4" name="Rounded Rectangle 162">
            <a:extLst>
              <a:ext uri="{FF2B5EF4-FFF2-40B4-BE49-F238E27FC236}">
                <a16:creationId xmlns:a16="http://schemas.microsoft.com/office/drawing/2014/main" id="{60C8B0C9-D679-9A75-6417-D5392A528D7D}"/>
              </a:ext>
            </a:extLst>
          </p:cNvPr>
          <p:cNvSpPr>
            <a:spLocks noChangeAspect="1"/>
          </p:cNvSpPr>
          <p:nvPr/>
        </p:nvSpPr>
        <p:spPr>
          <a:xfrm>
            <a:off x="3882497" y="1212738"/>
            <a:ext cx="1380054" cy="8229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Informants</a:t>
            </a:r>
          </a:p>
        </p:txBody>
      </p:sp>
      <p:cxnSp>
        <p:nvCxnSpPr>
          <p:cNvPr id="26" name="Straight Connector 25" descr="straight line">
            <a:extLst>
              <a:ext uri="{FF2B5EF4-FFF2-40B4-BE49-F238E27FC236}">
                <a16:creationId xmlns:a16="http://schemas.microsoft.com/office/drawing/2014/main" id="{A87F72D4-132F-15B0-FF26-1B2E065C9CCC}"/>
              </a:ext>
            </a:extLst>
          </p:cNvPr>
          <p:cNvCxnSpPr>
            <a:cxnSpLocks/>
            <a:stCxn id="24" idx="2"/>
            <a:endCxn id="7" idx="1"/>
          </p:cNvCxnSpPr>
          <p:nvPr/>
        </p:nvCxnSpPr>
        <p:spPr>
          <a:xfrm>
            <a:off x="4572524" y="2035646"/>
            <a:ext cx="654163" cy="5254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Rounded Rectangle 170">
            <a:extLst>
              <a:ext uri="{FF2B5EF4-FFF2-40B4-BE49-F238E27FC236}">
                <a16:creationId xmlns:a16="http://schemas.microsoft.com/office/drawing/2014/main" id="{B245A7BF-EF90-9144-2B5D-393387C6BE38}"/>
              </a:ext>
            </a:extLst>
          </p:cNvPr>
          <p:cNvSpPr>
            <a:spLocks noChangeAspect="1"/>
          </p:cNvSpPr>
          <p:nvPr/>
        </p:nvSpPr>
        <p:spPr>
          <a:xfrm>
            <a:off x="10397097" y="4910301"/>
            <a:ext cx="1636315" cy="6465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ID" sz="18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bservation sheets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3" name="Straight Connector 192" descr="straight line">
            <a:extLst>
              <a:ext uri="{FF2B5EF4-FFF2-40B4-BE49-F238E27FC236}">
                <a16:creationId xmlns:a16="http://schemas.microsoft.com/office/drawing/2014/main" id="{0B09407D-558A-EE06-AD78-4A9807BF09B4}"/>
              </a:ext>
            </a:extLst>
          </p:cNvPr>
          <p:cNvCxnSpPr>
            <a:cxnSpLocks/>
            <a:stCxn id="177" idx="1"/>
            <a:endCxn id="12" idx="3"/>
          </p:cNvCxnSpPr>
          <p:nvPr/>
        </p:nvCxnSpPr>
        <p:spPr>
          <a:xfrm flipH="1">
            <a:off x="9792548" y="2442011"/>
            <a:ext cx="914388" cy="10332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 descr="straight line">
            <a:extLst>
              <a:ext uri="{FF2B5EF4-FFF2-40B4-BE49-F238E27FC236}">
                <a16:creationId xmlns:a16="http://schemas.microsoft.com/office/drawing/2014/main" id="{9CCFCE6A-8D6C-C746-92E4-224232F5B957}"/>
              </a:ext>
            </a:extLst>
          </p:cNvPr>
          <p:cNvCxnSpPr>
            <a:cxnSpLocks/>
            <a:stCxn id="159" idx="1"/>
            <a:endCxn id="10" idx="3"/>
          </p:cNvCxnSpPr>
          <p:nvPr/>
        </p:nvCxnSpPr>
        <p:spPr>
          <a:xfrm flipH="1" flipV="1">
            <a:off x="9755359" y="3966743"/>
            <a:ext cx="641738" cy="126685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Rounded Rectangle 161">
            <a:extLst>
              <a:ext uri="{FF2B5EF4-FFF2-40B4-BE49-F238E27FC236}">
                <a16:creationId xmlns:a16="http://schemas.microsoft.com/office/drawing/2014/main" id="{930546AA-7AAA-3B00-D5F9-07D9DC29DEF2}"/>
              </a:ext>
            </a:extLst>
          </p:cNvPr>
          <p:cNvSpPr>
            <a:spLocks noChangeAspect="1"/>
          </p:cNvSpPr>
          <p:nvPr/>
        </p:nvSpPr>
        <p:spPr>
          <a:xfrm>
            <a:off x="2318048" y="1194708"/>
            <a:ext cx="1093470" cy="3957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115" name="Rounded Rectangle 161">
            <a:extLst>
              <a:ext uri="{FF2B5EF4-FFF2-40B4-BE49-F238E27FC236}">
                <a16:creationId xmlns:a16="http://schemas.microsoft.com/office/drawing/2014/main" id="{9A9D0379-27F1-666E-D077-3877F9853B71}"/>
              </a:ext>
            </a:extLst>
          </p:cNvPr>
          <p:cNvSpPr>
            <a:spLocks noChangeAspect="1"/>
          </p:cNvSpPr>
          <p:nvPr/>
        </p:nvSpPr>
        <p:spPr>
          <a:xfrm>
            <a:off x="2615328" y="1791180"/>
            <a:ext cx="805882" cy="37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Key</a:t>
            </a:r>
          </a:p>
        </p:txBody>
      </p:sp>
      <p:cxnSp>
        <p:nvCxnSpPr>
          <p:cNvPr id="116" name="Straight Connector 115" descr="straight line">
            <a:extLst>
              <a:ext uri="{FF2B5EF4-FFF2-40B4-BE49-F238E27FC236}">
                <a16:creationId xmlns:a16="http://schemas.microsoft.com/office/drawing/2014/main" id="{3C8F5791-16EA-233E-D10B-4FD4B3F24322}"/>
              </a:ext>
            </a:extLst>
          </p:cNvPr>
          <p:cNvCxnSpPr>
            <a:cxnSpLocks/>
            <a:stCxn id="114" idx="3"/>
            <a:endCxn id="24" idx="1"/>
          </p:cNvCxnSpPr>
          <p:nvPr/>
        </p:nvCxnSpPr>
        <p:spPr>
          <a:xfrm>
            <a:off x="3411518" y="1392588"/>
            <a:ext cx="470979" cy="23160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 descr="straight line">
            <a:extLst>
              <a:ext uri="{FF2B5EF4-FFF2-40B4-BE49-F238E27FC236}">
                <a16:creationId xmlns:a16="http://schemas.microsoft.com/office/drawing/2014/main" id="{A3B3BA8D-5360-6A32-DA6D-5AA7A8A0A1D2}"/>
              </a:ext>
            </a:extLst>
          </p:cNvPr>
          <p:cNvCxnSpPr>
            <a:cxnSpLocks/>
            <a:stCxn id="115" idx="3"/>
            <a:endCxn id="24" idx="1"/>
          </p:cNvCxnSpPr>
          <p:nvPr/>
        </p:nvCxnSpPr>
        <p:spPr>
          <a:xfrm flipV="1">
            <a:off x="3421210" y="1624192"/>
            <a:ext cx="461287" cy="35427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Rounded Rectangle 161">
            <a:extLst>
              <a:ext uri="{FF2B5EF4-FFF2-40B4-BE49-F238E27FC236}">
                <a16:creationId xmlns:a16="http://schemas.microsoft.com/office/drawing/2014/main" id="{565998E9-1176-B5F1-32BB-8874BE64E29C}"/>
              </a:ext>
            </a:extLst>
          </p:cNvPr>
          <p:cNvSpPr>
            <a:spLocks noChangeAspect="1"/>
          </p:cNvSpPr>
          <p:nvPr/>
        </p:nvSpPr>
        <p:spPr>
          <a:xfrm>
            <a:off x="1834828" y="2316340"/>
            <a:ext cx="1835422" cy="37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Recomendation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9" name="Straight Connector 138" descr="straight line">
            <a:extLst>
              <a:ext uri="{FF2B5EF4-FFF2-40B4-BE49-F238E27FC236}">
                <a16:creationId xmlns:a16="http://schemas.microsoft.com/office/drawing/2014/main" id="{94302A2E-E3A8-9D96-22FA-EBD9967E4DB3}"/>
              </a:ext>
            </a:extLst>
          </p:cNvPr>
          <p:cNvCxnSpPr>
            <a:cxnSpLocks/>
            <a:stCxn id="138" idx="3"/>
            <a:endCxn id="24" idx="1"/>
          </p:cNvCxnSpPr>
          <p:nvPr/>
        </p:nvCxnSpPr>
        <p:spPr>
          <a:xfrm flipV="1">
            <a:off x="3670250" y="1624192"/>
            <a:ext cx="212247" cy="87943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Rounded Rectangle 161">
            <a:extLst>
              <a:ext uri="{FF2B5EF4-FFF2-40B4-BE49-F238E27FC236}">
                <a16:creationId xmlns:a16="http://schemas.microsoft.com/office/drawing/2014/main" id="{7B9D7E53-E3CE-9BF1-005C-FCCC4D9E3CCA}"/>
              </a:ext>
            </a:extLst>
          </p:cNvPr>
          <p:cNvSpPr>
            <a:spLocks noChangeAspect="1"/>
          </p:cNvSpPr>
          <p:nvPr/>
        </p:nvSpPr>
        <p:spPr>
          <a:xfrm>
            <a:off x="200730" y="1338068"/>
            <a:ext cx="1455164" cy="3957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Know</a:t>
            </a:r>
          </a:p>
        </p:txBody>
      </p:sp>
      <p:sp>
        <p:nvSpPr>
          <p:cNvPr id="157" name="Rounded Rectangle 161">
            <a:extLst>
              <a:ext uri="{FF2B5EF4-FFF2-40B4-BE49-F238E27FC236}">
                <a16:creationId xmlns:a16="http://schemas.microsoft.com/office/drawing/2014/main" id="{B3FC0E9F-1032-3695-F807-28778CAC711B}"/>
              </a:ext>
            </a:extLst>
          </p:cNvPr>
          <p:cNvSpPr>
            <a:spLocks noChangeAspect="1"/>
          </p:cNvSpPr>
          <p:nvPr/>
        </p:nvSpPr>
        <p:spPr>
          <a:xfrm>
            <a:off x="200730" y="2067668"/>
            <a:ext cx="1420735" cy="37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Collect</a:t>
            </a:r>
          </a:p>
        </p:txBody>
      </p:sp>
      <p:sp>
        <p:nvSpPr>
          <p:cNvPr id="158" name="Rounded Rectangle 161">
            <a:extLst>
              <a:ext uri="{FF2B5EF4-FFF2-40B4-BE49-F238E27FC236}">
                <a16:creationId xmlns:a16="http://schemas.microsoft.com/office/drawing/2014/main" id="{056789D1-E149-FD91-E187-D0822198FA40}"/>
              </a:ext>
            </a:extLst>
          </p:cNvPr>
          <p:cNvSpPr>
            <a:spLocks noChangeAspect="1"/>
          </p:cNvSpPr>
          <p:nvPr/>
        </p:nvSpPr>
        <p:spPr>
          <a:xfrm>
            <a:off x="251755" y="2690917"/>
            <a:ext cx="1410535" cy="37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Maintain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0" name="Straight Connector 159" descr="straight line">
            <a:extLst>
              <a:ext uri="{FF2B5EF4-FFF2-40B4-BE49-F238E27FC236}">
                <a16:creationId xmlns:a16="http://schemas.microsoft.com/office/drawing/2014/main" id="{29EF1D01-0438-F130-36A1-45E9369A08E9}"/>
              </a:ext>
            </a:extLst>
          </p:cNvPr>
          <p:cNvCxnSpPr>
            <a:cxnSpLocks/>
            <a:stCxn id="158" idx="3"/>
            <a:endCxn id="138" idx="1"/>
          </p:cNvCxnSpPr>
          <p:nvPr/>
        </p:nvCxnSpPr>
        <p:spPr>
          <a:xfrm flipV="1">
            <a:off x="1662290" y="2503629"/>
            <a:ext cx="172538" cy="374577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 descr="straight line">
            <a:extLst>
              <a:ext uri="{FF2B5EF4-FFF2-40B4-BE49-F238E27FC236}">
                <a16:creationId xmlns:a16="http://schemas.microsoft.com/office/drawing/2014/main" id="{EBB71F78-E077-1869-8715-64A70BA04E6A}"/>
              </a:ext>
            </a:extLst>
          </p:cNvPr>
          <p:cNvCxnSpPr>
            <a:cxnSpLocks/>
            <a:stCxn id="156" idx="3"/>
            <a:endCxn id="138" idx="1"/>
          </p:cNvCxnSpPr>
          <p:nvPr/>
        </p:nvCxnSpPr>
        <p:spPr>
          <a:xfrm>
            <a:off x="1655894" y="1535948"/>
            <a:ext cx="178934" cy="9676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 descr="straight line">
            <a:extLst>
              <a:ext uri="{FF2B5EF4-FFF2-40B4-BE49-F238E27FC236}">
                <a16:creationId xmlns:a16="http://schemas.microsoft.com/office/drawing/2014/main" id="{B9550348-8FD1-273B-FC9E-3C8EDDE00D90}"/>
              </a:ext>
            </a:extLst>
          </p:cNvPr>
          <p:cNvCxnSpPr>
            <a:cxnSpLocks/>
            <a:stCxn id="157" idx="3"/>
            <a:endCxn id="138" idx="1"/>
          </p:cNvCxnSpPr>
          <p:nvPr/>
        </p:nvCxnSpPr>
        <p:spPr>
          <a:xfrm>
            <a:off x="1621465" y="2254957"/>
            <a:ext cx="213363" cy="248672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6" name="Rounded Rectangle 7" descr="rounded rectangle&#10;">
            <a:extLst>
              <a:ext uri="{FF2B5EF4-FFF2-40B4-BE49-F238E27FC236}">
                <a16:creationId xmlns:a16="http://schemas.microsoft.com/office/drawing/2014/main" id="{A8C53CEB-4B40-4321-76B3-A966FA7FF9CD}"/>
              </a:ext>
            </a:extLst>
          </p:cNvPr>
          <p:cNvSpPr>
            <a:spLocks noChangeAspect="1"/>
          </p:cNvSpPr>
          <p:nvPr/>
        </p:nvSpPr>
        <p:spPr>
          <a:xfrm>
            <a:off x="6866149" y="3624218"/>
            <a:ext cx="1237296" cy="123729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endParaRPr lang="en-US" dirty="0"/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340ED6FB-B492-E381-B749-E755DFD252D3}"/>
              </a:ext>
            </a:extLst>
          </p:cNvPr>
          <p:cNvSpPr txBox="1"/>
          <p:nvPr/>
        </p:nvSpPr>
        <p:spPr>
          <a:xfrm>
            <a:off x="6840183" y="4821807"/>
            <a:ext cx="123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Data Analysis</a:t>
            </a:r>
          </a:p>
        </p:txBody>
      </p:sp>
      <p:cxnSp>
        <p:nvCxnSpPr>
          <p:cNvPr id="571" name="Straight Connector 570" descr="straight line">
            <a:extLst>
              <a:ext uri="{FF2B5EF4-FFF2-40B4-BE49-F238E27FC236}">
                <a16:creationId xmlns:a16="http://schemas.microsoft.com/office/drawing/2014/main" id="{A5417E06-D1DB-4ADB-1111-62E0381E2209}"/>
              </a:ext>
            </a:extLst>
          </p:cNvPr>
          <p:cNvCxnSpPr>
            <a:cxnSpLocks/>
            <a:stCxn id="126" idx="2"/>
            <a:endCxn id="556" idx="0"/>
          </p:cNvCxnSpPr>
          <p:nvPr/>
        </p:nvCxnSpPr>
        <p:spPr>
          <a:xfrm flipH="1">
            <a:off x="7484797" y="3391231"/>
            <a:ext cx="2935" cy="2329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7" name="Rounded Rectangle 165">
            <a:extLst>
              <a:ext uri="{FF2B5EF4-FFF2-40B4-BE49-F238E27FC236}">
                <a16:creationId xmlns:a16="http://schemas.microsoft.com/office/drawing/2014/main" id="{489954E9-B9C4-7B4F-B5B6-99FA6679E2FE}"/>
              </a:ext>
            </a:extLst>
          </p:cNvPr>
          <p:cNvSpPr>
            <a:spLocks noChangeAspect="1"/>
          </p:cNvSpPr>
          <p:nvPr/>
        </p:nvSpPr>
        <p:spPr>
          <a:xfrm>
            <a:off x="3079240" y="5290203"/>
            <a:ext cx="3392746" cy="145029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Qualitative Through Activities: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Collection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Reduction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Serving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Drawing conclusions 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606" name="Straight Connector 605" descr="straight line">
            <a:extLst>
              <a:ext uri="{FF2B5EF4-FFF2-40B4-BE49-F238E27FC236}">
                <a16:creationId xmlns:a16="http://schemas.microsoft.com/office/drawing/2014/main" id="{6B1408F5-A61C-6DC2-8141-254E72200986}"/>
              </a:ext>
            </a:extLst>
          </p:cNvPr>
          <p:cNvCxnSpPr>
            <a:cxnSpLocks/>
            <a:endCxn id="556" idx="1"/>
          </p:cNvCxnSpPr>
          <p:nvPr/>
        </p:nvCxnSpPr>
        <p:spPr>
          <a:xfrm flipV="1">
            <a:off x="5417051" y="4242865"/>
            <a:ext cx="1449098" cy="10504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55" name="Graphic 654" descr="Puzzle with solid fill">
            <a:extLst>
              <a:ext uri="{FF2B5EF4-FFF2-40B4-BE49-F238E27FC236}">
                <a16:creationId xmlns:a16="http://schemas.microsoft.com/office/drawing/2014/main" id="{7E3DADEB-57D7-BE82-C0D5-00BB9B32BE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315" y="2201687"/>
            <a:ext cx="724630" cy="724626"/>
          </a:xfrm>
          <a:prstGeom prst="rect">
            <a:avLst/>
          </a:prstGeom>
        </p:spPr>
      </p:pic>
      <p:pic>
        <p:nvPicPr>
          <p:cNvPr id="656" name="Graphic 655" descr="Puzzle with solid fill">
            <a:extLst>
              <a:ext uri="{FF2B5EF4-FFF2-40B4-BE49-F238E27FC236}">
                <a16:creationId xmlns:a16="http://schemas.microsoft.com/office/drawing/2014/main" id="{259590BB-B854-32E5-6E85-70315E415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3548" y="3604429"/>
            <a:ext cx="724630" cy="724626"/>
          </a:xfrm>
          <a:prstGeom prst="rect">
            <a:avLst/>
          </a:prstGeom>
        </p:spPr>
      </p:pic>
      <p:pic>
        <p:nvPicPr>
          <p:cNvPr id="657" name="Graphic 656" descr="Puzzle with solid fill">
            <a:extLst>
              <a:ext uri="{FF2B5EF4-FFF2-40B4-BE49-F238E27FC236}">
                <a16:creationId xmlns:a16="http://schemas.microsoft.com/office/drawing/2014/main" id="{2F1E688A-8911-9671-03A5-3937E0F9C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4931" y="3922223"/>
            <a:ext cx="724630" cy="724626"/>
          </a:xfrm>
          <a:prstGeom prst="rect">
            <a:avLst/>
          </a:prstGeom>
        </p:spPr>
      </p:pic>
      <p:pic>
        <p:nvPicPr>
          <p:cNvPr id="658" name="Graphic 657" descr="Puzzle with solid fill">
            <a:extLst>
              <a:ext uri="{FF2B5EF4-FFF2-40B4-BE49-F238E27FC236}">
                <a16:creationId xmlns:a16="http://schemas.microsoft.com/office/drawing/2014/main" id="{839A26A9-DC7A-430F-6F2B-24E28525E2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9566" y="3685646"/>
            <a:ext cx="724630" cy="724626"/>
          </a:xfrm>
          <a:prstGeom prst="rect">
            <a:avLst/>
          </a:prstGeom>
        </p:spPr>
      </p:pic>
      <p:pic>
        <p:nvPicPr>
          <p:cNvPr id="659" name="Graphic 658" descr="Puzzle with solid fill">
            <a:extLst>
              <a:ext uri="{FF2B5EF4-FFF2-40B4-BE49-F238E27FC236}">
                <a16:creationId xmlns:a16="http://schemas.microsoft.com/office/drawing/2014/main" id="{143001FD-012E-ADF1-C79E-D3F28600FA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3405" y="2254957"/>
            <a:ext cx="724630" cy="724626"/>
          </a:xfrm>
          <a:prstGeom prst="rect">
            <a:avLst/>
          </a:prstGeom>
        </p:spPr>
      </p:pic>
      <p:sp>
        <p:nvSpPr>
          <p:cNvPr id="666" name="Rounded Rectangle 165">
            <a:extLst>
              <a:ext uri="{FF2B5EF4-FFF2-40B4-BE49-F238E27FC236}">
                <a16:creationId xmlns:a16="http://schemas.microsoft.com/office/drawing/2014/main" id="{2C6F6E0F-8725-D11E-3C93-51916C8FA3AF}"/>
              </a:ext>
            </a:extLst>
          </p:cNvPr>
          <p:cNvSpPr>
            <a:spLocks noChangeAspect="1"/>
          </p:cNvSpPr>
          <p:nvPr/>
        </p:nvSpPr>
        <p:spPr>
          <a:xfrm>
            <a:off x="6727323" y="5644590"/>
            <a:ext cx="3456941" cy="95832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Qualitative Using the results of questionnaires, interviews &amp; observations</a:t>
            </a:r>
          </a:p>
        </p:txBody>
      </p:sp>
      <p:cxnSp>
        <p:nvCxnSpPr>
          <p:cNvPr id="668" name="Straight Connector 667" descr="straight line">
            <a:extLst>
              <a:ext uri="{FF2B5EF4-FFF2-40B4-BE49-F238E27FC236}">
                <a16:creationId xmlns:a16="http://schemas.microsoft.com/office/drawing/2014/main" id="{A658A68B-4085-7846-35BB-DE6292195900}"/>
              </a:ext>
            </a:extLst>
          </p:cNvPr>
          <p:cNvCxnSpPr>
            <a:cxnSpLocks/>
            <a:stCxn id="666" idx="0"/>
            <a:endCxn id="556" idx="3"/>
          </p:cNvCxnSpPr>
          <p:nvPr/>
        </p:nvCxnSpPr>
        <p:spPr>
          <a:xfrm flipH="1" flipV="1">
            <a:off x="8103445" y="4242865"/>
            <a:ext cx="352349" cy="140172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ounded Rectangle 170">
            <a:extLst>
              <a:ext uri="{FF2B5EF4-FFF2-40B4-BE49-F238E27FC236}">
                <a16:creationId xmlns:a16="http://schemas.microsoft.com/office/drawing/2014/main" id="{1B76546D-70C5-9AED-9834-0A2E9183D012}"/>
              </a:ext>
            </a:extLst>
          </p:cNvPr>
          <p:cNvSpPr>
            <a:spLocks noChangeAspect="1"/>
          </p:cNvSpPr>
          <p:nvPr/>
        </p:nvSpPr>
        <p:spPr>
          <a:xfrm>
            <a:off x="10527515" y="5766605"/>
            <a:ext cx="1520298" cy="87937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follow-up interview guidelines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 descr="straight line">
            <a:extLst>
              <a:ext uri="{FF2B5EF4-FFF2-40B4-BE49-F238E27FC236}">
                <a16:creationId xmlns:a16="http://schemas.microsoft.com/office/drawing/2014/main" id="{F37644A3-8063-00B5-3498-03A9E57CCC52}"/>
              </a:ext>
            </a:extLst>
          </p:cNvPr>
          <p:cNvCxnSpPr>
            <a:cxnSpLocks/>
            <a:endCxn id="24" idx="1"/>
          </p:cNvCxnSpPr>
          <p:nvPr/>
        </p:nvCxnSpPr>
        <p:spPr>
          <a:xfrm flipH="1" flipV="1">
            <a:off x="3882497" y="1624192"/>
            <a:ext cx="63618" cy="1361745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161">
            <a:extLst>
              <a:ext uri="{FF2B5EF4-FFF2-40B4-BE49-F238E27FC236}">
                <a16:creationId xmlns:a16="http://schemas.microsoft.com/office/drawing/2014/main" id="{5FCB0DA2-7C16-4585-F47F-EA8B47980CD0}"/>
              </a:ext>
            </a:extLst>
          </p:cNvPr>
          <p:cNvSpPr>
            <a:spLocks noChangeAspect="1"/>
          </p:cNvSpPr>
          <p:nvPr/>
        </p:nvSpPr>
        <p:spPr>
          <a:xfrm>
            <a:off x="3477868" y="2869380"/>
            <a:ext cx="1160854" cy="3745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>
                <a:solidFill>
                  <a:schemeClr val="tx1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ID" sz="1800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elimiter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5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A96275-D0F9-875A-8A81-44DD2B10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04" y="233049"/>
            <a:ext cx="11262591" cy="76447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Indigenous Knowledge in The Framework of </a:t>
            </a:r>
            <a:r>
              <a:rPr lang="en-US" sz="2800" dirty="0" err="1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Ethnopedagogy</a:t>
            </a:r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for Merdeka Curriculum in Elementary Schools</a:t>
            </a:r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C06D774-EB8E-CEA6-FC1B-8F415E9E0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73114"/>
              </p:ext>
            </p:extLst>
          </p:nvPr>
        </p:nvGraphicFramePr>
        <p:xfrm>
          <a:off x="304801" y="1694401"/>
          <a:ext cx="11554690" cy="4305443"/>
        </p:xfrm>
        <a:graphic>
          <a:graphicData uri="http://schemas.openxmlformats.org/drawingml/2006/table">
            <a:tbl>
              <a:tblPr firstRow="1" firstCol="1" bandRow="1"/>
              <a:tblGrid>
                <a:gridCol w="2503116">
                  <a:extLst>
                    <a:ext uri="{9D8B030D-6E8A-4147-A177-3AD203B41FA5}">
                      <a16:colId xmlns:a16="http://schemas.microsoft.com/office/drawing/2014/main" val="3691114316"/>
                    </a:ext>
                  </a:extLst>
                </a:gridCol>
                <a:gridCol w="3039050">
                  <a:extLst>
                    <a:ext uri="{9D8B030D-6E8A-4147-A177-3AD203B41FA5}">
                      <a16:colId xmlns:a16="http://schemas.microsoft.com/office/drawing/2014/main" val="1562395731"/>
                    </a:ext>
                  </a:extLst>
                </a:gridCol>
                <a:gridCol w="2501855">
                  <a:extLst>
                    <a:ext uri="{9D8B030D-6E8A-4147-A177-3AD203B41FA5}">
                      <a16:colId xmlns:a16="http://schemas.microsoft.com/office/drawing/2014/main" val="300940138"/>
                    </a:ext>
                  </a:extLst>
                </a:gridCol>
                <a:gridCol w="3510669">
                  <a:extLst>
                    <a:ext uri="{9D8B030D-6E8A-4147-A177-3AD203B41FA5}">
                      <a16:colId xmlns:a16="http://schemas.microsoft.com/office/drawing/2014/main" val="543081491"/>
                    </a:ext>
                  </a:extLst>
                </a:gridCol>
              </a:tblGrid>
              <a:tr h="66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 of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Indigenous Knowledge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 of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Indigenous Knowledge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 of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 Practitioner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of </a:t>
                      </a:r>
                      <a:endParaRPr lang="en-ID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b="1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Ethnopedagogy</a:t>
                      </a:r>
                      <a:endParaRPr lang="en-ID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013149"/>
                  </a:ext>
                </a:extLst>
              </a:tr>
              <a:tr h="3403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en-ID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1028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ID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Rcomendation</a:t>
                      </a:r>
                      <a:endParaRPr lang="en-ID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Literature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Crafts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Customary Customs and Law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 and Tools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Environment and Ecosystems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Medicines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Food and Beverages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Fashion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2032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 MT"/>
                        <a:buAutoNum type="alphaLcParenR"/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Delimiter</a:t>
                      </a:r>
                      <a:endParaRPr lang="en-ID" sz="2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education, Indigenous Knowledge can be part of: 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855" algn="just">
                        <a:lnSpc>
                          <a:spcPct val="107000"/>
                        </a:lnSpc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Subject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855" algn="just">
                        <a:lnSpc>
                          <a:spcPct val="107000"/>
                        </a:lnSpc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Subject Matter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855" algn="just">
                        <a:lnSpc>
                          <a:spcPct val="107000"/>
                        </a:lnSpc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Learning Materials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855" algn="just">
                        <a:lnSpc>
                          <a:spcPct val="107000"/>
                        </a:lnSpc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Contextual Learning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098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Learning Activities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0377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5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71471-4600-EBB5-3525-C4E477042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235527"/>
            <a:ext cx="11179464" cy="8351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Indigenous Knowledge in The Framework of </a:t>
            </a:r>
            <a:r>
              <a:rPr lang="en-US" sz="2800" dirty="0" err="1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Ethnopedagogy</a:t>
            </a:r>
            <a:r>
              <a:rPr lang="en-US" sz="2800" dirty="0"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 for Merdeka Curriculum in Elementary Schools</a:t>
            </a:r>
            <a:endParaRPr lang="en-ID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3D43F9-087B-F225-A2C3-087AA3A23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025540"/>
              </p:ext>
            </p:extLst>
          </p:nvPr>
        </p:nvGraphicFramePr>
        <p:xfrm>
          <a:off x="588818" y="1205656"/>
          <a:ext cx="11014363" cy="5434561"/>
        </p:xfrm>
        <a:graphic>
          <a:graphicData uri="http://schemas.openxmlformats.org/drawingml/2006/table">
            <a:tbl>
              <a:tblPr firstRow="1" firstCol="1" bandRow="1"/>
              <a:tblGrid>
                <a:gridCol w="3037141">
                  <a:extLst>
                    <a:ext uri="{9D8B030D-6E8A-4147-A177-3AD203B41FA5}">
                      <a16:colId xmlns:a16="http://schemas.microsoft.com/office/drawing/2014/main" val="1227387921"/>
                    </a:ext>
                  </a:extLst>
                </a:gridCol>
                <a:gridCol w="4291065">
                  <a:extLst>
                    <a:ext uri="{9D8B030D-6E8A-4147-A177-3AD203B41FA5}">
                      <a16:colId xmlns:a16="http://schemas.microsoft.com/office/drawing/2014/main" val="2719234190"/>
                    </a:ext>
                  </a:extLst>
                </a:gridCol>
                <a:gridCol w="3686157">
                  <a:extLst>
                    <a:ext uri="{9D8B030D-6E8A-4147-A177-3AD203B41FA5}">
                      <a16:colId xmlns:a16="http://schemas.microsoft.com/office/drawing/2014/main" val="3217428436"/>
                    </a:ext>
                  </a:extLst>
                </a:gridCol>
              </a:tblGrid>
              <a:tr h="325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 Matter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Learning Materials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en-ID" sz="10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Contextual Learning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b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Learning Activities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516697"/>
                  </a:ext>
                </a:extLst>
              </a:tr>
              <a:tr h="346173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Religious Education and Ethics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 of Religious Civilization and local beliefs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Values to religion in society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rowSpan="9">
                  <a:txBody>
                    <a:bodyPr/>
                    <a:lstStyle/>
                    <a:p>
                      <a:pPr marL="2908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Learning Model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08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Learning Approach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08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Learning Methods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08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Learning Strategies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08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Learning Techniques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083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Learning Tactics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376828"/>
                  </a:ext>
                </a:extLst>
              </a:tr>
              <a:tr h="235915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Pancasila Education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Unity within the framework of </a:t>
                      </a:r>
                      <a:r>
                        <a:rPr lang="en-ID" sz="1000" kern="100" dirty="0" err="1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Bhinneka</a:t>
                      </a: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Tunggal Ika.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Tolerance related to SARA (Ethnicity, Religion, Race, Customs)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330174"/>
                  </a:ext>
                </a:extLst>
              </a:tr>
              <a:tr h="323856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Bahasa Indonesia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Folklore literacy: Myths, Fairy Tales, and Legends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Literature: </a:t>
                      </a:r>
                      <a:r>
                        <a:rPr lang="en-ID" sz="1000" i="1" kern="100" dirty="0" err="1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Hikayat</a:t>
                      </a:r>
                      <a:r>
                        <a:rPr lang="en-ID" sz="1000" i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D" sz="1000" i="1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Pantun</a:t>
                      </a: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000" i="1" kern="100" dirty="0" err="1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Syair</a:t>
                      </a: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ID" sz="1000" i="1" kern="100" dirty="0" err="1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Mantera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447563"/>
                  </a:ext>
                </a:extLst>
              </a:tr>
              <a:tr h="228820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Mathematics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Flat build and build space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Culture-based math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890839"/>
                  </a:ext>
                </a:extLst>
              </a:tr>
              <a:tr h="228820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and Social Sciences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animals and Local Plants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communities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781461"/>
                  </a:ext>
                </a:extLst>
              </a:tr>
              <a:tr h="346173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Physical Education, Sports and Health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Sports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 traditional food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herbs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15046"/>
                  </a:ext>
                </a:extLst>
              </a:tr>
              <a:tr h="463524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Arts and Culture, including Music, Arts, Theater Arts, Dance Arts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Music Arts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Dance Arts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Arts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Theatre Arts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171353"/>
                  </a:ext>
                </a:extLst>
              </a:tr>
              <a:tr h="228820">
                <a:tc>
                  <a:txBody>
                    <a:bodyPr/>
                    <a:lstStyle/>
                    <a:p>
                      <a:pPr marR="1981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 Language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Literacy of folklore in English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literature in English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393164"/>
                  </a:ext>
                </a:extLst>
              </a:tr>
              <a:tr h="1637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kern="10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Muatan Lokal</a:t>
                      </a:r>
                      <a:endParaRPr lang="en-ID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History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Language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Literacy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Art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Crafts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Customary Customs and Law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technology and traditional equipment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natural environment and local ecosystem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Medicines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Food and Drink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Clothing 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107315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ID" sz="1000" kern="100" dirty="0">
                          <a:effectLst/>
                          <a:latin typeface="Helvetic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Traditional Sports</a:t>
                      </a:r>
                      <a:endParaRPr lang="en-ID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1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8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B175D1-F291-2D6B-6835-8AEAD64A4479}"/>
              </a:ext>
            </a:extLst>
          </p:cNvPr>
          <p:cNvSpPr/>
          <p:nvPr/>
        </p:nvSpPr>
        <p:spPr>
          <a:xfrm>
            <a:off x="3573514" y="3313698"/>
            <a:ext cx="5044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32173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slexia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D24726"/>
      </a:accent2>
      <a:accent3>
        <a:srgbClr val="9B5AC8"/>
      </a:accent3>
      <a:accent4>
        <a:srgbClr val="F0A11F"/>
      </a:accent4>
      <a:accent5>
        <a:srgbClr val="CB5BA3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841449_win32_v2" id="{3A5F584B-3D72-41FB-A470-87D863364DDF}" vid="{94F14D05-7BE2-4542-891D-D99D1EE35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3893805-3B81-47D1-A994-401BF46C6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2B43C1-5EB1-48F2-83D8-1F8CBA1BB8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0D0E33-AC31-4A6E-AC66-BDD7A1B30DE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Mind map</Template>
  <TotalTime>4936</TotalTime>
  <Words>682</Words>
  <Application>Microsoft Office PowerPoint</Application>
  <PresentationFormat>Widescreen</PresentationFormat>
  <Paragraphs>230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MT</vt:lpstr>
      <vt:lpstr>Calibri</vt:lpstr>
      <vt:lpstr>Helvetica</vt:lpstr>
      <vt:lpstr>Open Sans</vt:lpstr>
      <vt:lpstr>Roboto</vt:lpstr>
      <vt:lpstr>Segoe UI</vt:lpstr>
      <vt:lpstr>Segoe UI Semibold</vt:lpstr>
      <vt:lpstr>Symbol</vt:lpstr>
      <vt:lpstr>Office Theme</vt:lpstr>
      <vt:lpstr>Indigenous Knowledge in The Framework of Ethnopedagogy for Merdeka Curriculum in Elementary Schools</vt:lpstr>
      <vt:lpstr>Indigenous Knowledge in The Framework of Ethnopedagogy for Merdeka Curriculum in Elementary Schools</vt:lpstr>
      <vt:lpstr>Indigenous Knowledge in The Framework of Ethnopedagogy for Merdeka Curriculum in Elementary Schools</vt:lpstr>
      <vt:lpstr>Indigenous Knowledge in The Framework of Ethnopedagogy for Merdeka Curriculum in Elementary Schools</vt:lpstr>
      <vt:lpstr>Indigenous Knowledge in The Framework of Ethnopedagogy for Merdeka Curriculum in Elementary Schools</vt:lpstr>
      <vt:lpstr>Indigenous Knowledge in The Framework of Ethnopedagogy for Merdeka Curriculum in Elementary Schools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Moritoring And Evaluation  (MONEV)</dc:title>
  <dc:creator>Adriana Gandasari</dc:creator>
  <cp:lastModifiedBy>Adriana Gandasari</cp:lastModifiedBy>
  <cp:revision>52</cp:revision>
  <dcterms:created xsi:type="dcterms:W3CDTF">2023-09-26T05:46:24Z</dcterms:created>
  <dcterms:modified xsi:type="dcterms:W3CDTF">2024-11-10T07:25:30Z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